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embeddedFontLst>
    <p:embeddedFont>
      <p:font typeface="Libre Franklin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jPHvqKKYBCLI96lNa2yix3PJb8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BBB744-3291-48D8-82DA-7C1350DD82A3}">
  <a:tblStyle styleId="{CEBBB744-3291-48D8-82DA-7C1350DD82A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6E6"/>
          </a:solidFill>
        </a:fill>
      </a:tcStyle>
    </a:wholeTbl>
    <a:band1H>
      <a:tcTxStyle/>
      <a:tcStyle>
        <a:fill>
          <a:solidFill>
            <a:srgbClr val="F4CACA"/>
          </a:solidFill>
        </a:fill>
      </a:tcStyle>
    </a:band1H>
    <a:band2H>
      <a:tcTxStyle/>
    </a:band2H>
    <a:band1V>
      <a:tcTxStyle/>
      <a:tcStyle>
        <a:fill>
          <a:solidFill>
            <a:srgbClr val="F4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LibreFranklin-bold.fntdata"/><Relationship Id="rId41" Type="http://schemas.openxmlformats.org/officeDocument/2006/relationships/slide" Target="slides/slide35.xml"/><Relationship Id="rId85" Type="http://schemas.openxmlformats.org/officeDocument/2006/relationships/font" Target="fonts/LibreFranklin-regular.fntdata"/><Relationship Id="rId44" Type="http://schemas.openxmlformats.org/officeDocument/2006/relationships/slide" Target="slides/slide38.xml"/><Relationship Id="rId88" Type="http://schemas.openxmlformats.org/officeDocument/2006/relationships/font" Target="fonts/LibreFranklin-boldItalic.fntdata"/><Relationship Id="rId43" Type="http://schemas.openxmlformats.org/officeDocument/2006/relationships/slide" Target="slides/slide37.xml"/><Relationship Id="rId87" Type="http://schemas.openxmlformats.org/officeDocument/2006/relationships/font" Target="fonts/LibreFranklin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customschemas.google.com/relationships/presentationmetadata" Target="meta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bc73e30a6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5bc73e30a6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5bc73e30a6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bc73e30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5bc73e30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5bc73e30a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bc73e30a6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5bc73e30a6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5bc73e30a6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caca0b9f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caca0b9f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bc73e30a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5bc73e30a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5bc73e30a6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bc73e30a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5bc73e30a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5bc73e30a6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5"/>
          <p:cNvSpPr/>
          <p:nvPr>
            <p:ph idx="2" type="pic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75"/>
          <p:cNvSpPr txBox="1"/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216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5"/>
          <p:cNvSpPr txBox="1"/>
          <p:nvPr>
            <p:ph idx="1" type="subTitle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1" name="Google Shape;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5"/>
          <p:cNvSpPr txBox="1"/>
          <p:nvPr>
            <p:ph idx="3" type="body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75"/>
          <p:cNvSpPr txBox="1"/>
          <p:nvPr>
            <p:ph idx="4" type="body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6860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 et contenu">
  <p:cSld name="4_Titre et contenu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4"/>
          <p:cNvSpPr/>
          <p:nvPr>
            <p:ph idx="2" type="pic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84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4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84"/>
          <p:cNvSpPr txBox="1"/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5"/>
          <p:cNvSpPr/>
          <p:nvPr>
            <p:ph idx="2" type="pic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85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85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5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6"/>
          <p:cNvSpPr txBox="1"/>
          <p:nvPr>
            <p:ph idx="1" type="body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86"/>
          <p:cNvSpPr txBox="1"/>
          <p:nvPr>
            <p:ph idx="2" type="body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8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6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7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seul">
  <p:cSld name="2_Titre seul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8"/>
          <p:cNvSpPr/>
          <p:nvPr>
            <p:ph idx="2" type="pic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88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8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seul">
  <p:cSld name="3_Titre seul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9"/>
          <p:cNvSpPr/>
          <p:nvPr>
            <p:ph idx="2" type="pic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89"/>
          <p:cNvSpPr txBox="1"/>
          <p:nvPr>
            <p:ph idx="1" type="body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89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89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6"/>
          <p:cNvSpPr txBox="1"/>
          <p:nvPr>
            <p:ph idx="1" type="body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7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6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7"/>
          <p:cNvSpPr/>
          <p:nvPr>
            <p:ph idx="2" type="pic"/>
          </p:nvPr>
        </p:nvSpPr>
        <p:spPr>
          <a:xfrm>
            <a:off x="904875" y="0"/>
            <a:ext cx="8239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7"/>
          <p:cNvSpPr txBox="1"/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7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8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8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40" name="Google Shape;40;p78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78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9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de section">
  <p:cSld name="2_Titre de sec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0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0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52" name="Google Shape;52;p80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80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section">
  <p:cSld name="1_Titre de sec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1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1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60" name="Google Shape;60;p81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1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et contenu">
  <p:cSld name="1_Titre et contenu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2"/>
          <p:cNvSpPr txBox="1"/>
          <p:nvPr>
            <p:ph idx="1" type="body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2"/>
          <p:cNvSpPr/>
          <p:nvPr>
            <p:ph idx="2" type="pic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82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2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et contenu">
  <p:cSld name="2_Titre et contenu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3"/>
          <p:cNvSpPr/>
          <p:nvPr>
            <p:ph idx="2" type="pic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3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83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83"/>
          <p:cNvSpPr txBox="1"/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b="1" i="0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4"/>
          <p:cNvSpPr txBox="1"/>
          <p:nvPr>
            <p:ph idx="1" type="body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4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4"/>
          <p:cNvSpPr/>
          <p:nvPr/>
        </p:nvSpPr>
        <p:spPr>
          <a:xfrm rot="-54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2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NANT-zurich-swizerland-MFO-Park-Franz-Gruenewald-110" id="120" name="Google Shape;12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38" l="4356" r="0" t="3138"/>
          <a:stretch/>
        </p:blipFill>
        <p:spPr>
          <a:xfrm flipH="1">
            <a:off x="1270605" y="0"/>
            <a:ext cx="7873394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21" name="Google Shape;121;p1"/>
          <p:cNvSpPr txBox="1"/>
          <p:nvPr>
            <p:ph type="ctrTitle"/>
          </p:nvPr>
        </p:nvSpPr>
        <p:spPr>
          <a:xfrm>
            <a:off x="1646170" y="1249052"/>
            <a:ext cx="4014600" cy="14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216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Libre Franklin"/>
              <a:buNone/>
            </a:pPr>
            <a:r>
              <a:rPr lang="en-US" sz="2540"/>
              <a:t>Personalizing ATS for Persons with Cognitive Impairments using DPO</a:t>
            </a:r>
            <a:endParaRPr sz="2540"/>
          </a:p>
        </p:txBody>
      </p:sp>
      <p:sp>
        <p:nvSpPr>
          <p:cNvPr id="122" name="Google Shape;122;p1"/>
          <p:cNvSpPr txBox="1"/>
          <p:nvPr>
            <p:ph idx="1" type="subTitle"/>
          </p:nvPr>
        </p:nvSpPr>
        <p:spPr>
          <a:xfrm>
            <a:off x="1646170" y="2726528"/>
            <a:ext cx="1828800" cy="64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/>
              <a:t>Colloquium 27.05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3" name="Google Shape;123;p1"/>
          <p:cNvSpPr txBox="1"/>
          <p:nvPr>
            <p:ph idx="4" type="body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0795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30"/>
              <a:buFont typeface="Arial"/>
              <a:buChar char="•"/>
            </a:pPr>
            <a:r>
              <a:rPr lang="en-US"/>
              <a:t>12.05.2024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245" name="Google Shape;245;p1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0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198683" y="714035"/>
            <a:ext cx="2202072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251" name="Google Shape;251;p10"/>
          <p:cNvSpPr/>
          <p:nvPr/>
        </p:nvSpPr>
        <p:spPr>
          <a:xfrm>
            <a:off x="1794456" y="714035"/>
            <a:ext cx="6836782" cy="4070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1947672" y="791042"/>
            <a:ext cx="6547200" cy="39090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3989390" y="853689"/>
            <a:ext cx="24611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Data: DEplain-APA</a:t>
            </a:r>
            <a:endParaRPr/>
          </a:p>
        </p:txBody>
      </p:sp>
      <p:sp>
        <p:nvSpPr>
          <p:cNvPr id="254" name="Google Shape;254;p10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255" name="Google Shape;255;p10"/>
          <p:cNvSpPr txBox="1"/>
          <p:nvPr/>
        </p:nvSpPr>
        <p:spPr>
          <a:xfrm>
            <a:off x="2244805" y="1579702"/>
            <a:ext cx="27676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📄📃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2684405" y="1391158"/>
            <a:ext cx="39626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B1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3848413" y="1391158"/>
            <a:ext cx="39626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A2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2656595" y="2078181"/>
            <a:ext cx="506398" cy="9637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3796735" y="1913772"/>
            <a:ext cx="488476" cy="12415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0"/>
          <p:cNvCxnSpPr>
            <a:stCxn id="258" idx="6"/>
            <a:endCxn id="259" idx="2"/>
          </p:cNvCxnSpPr>
          <p:nvPr/>
        </p:nvCxnSpPr>
        <p:spPr>
          <a:xfrm flipH="1" rot="10800000">
            <a:off x="3162993" y="1975767"/>
            <a:ext cx="633600" cy="15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10"/>
          <p:cNvSpPr txBox="1"/>
          <p:nvPr/>
        </p:nvSpPr>
        <p:spPr>
          <a:xfrm>
            <a:off x="3171265" y="2031464"/>
            <a:ext cx="4719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👤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2065055" y="2673031"/>
            <a:ext cx="282962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items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Manually written, manually aligned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(Austrian) German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Topics: elections, coronavirus,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crime, zoo births, etc.</a:t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5049550" y="1437250"/>
            <a:ext cx="3189000" cy="299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4893412" y="1592700"/>
            <a:ext cx="350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Complex: </a:t>
            </a:r>
            <a:r>
              <a:rPr i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‘Am Mittwoch hat der Iran bekanntgegeben, dass er teilweise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 dem Atom-Abkommen aussteigt.</a:t>
            </a:r>
            <a:r>
              <a:rPr i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br>
              <a:rPr i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i="1" sz="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(en: On Wednesday, Iran announced that it was 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partially withdrawing from the nuclear agreement.)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5229239" y="3172796"/>
            <a:ext cx="28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Simple: </a:t>
            </a:r>
            <a:r>
              <a:rPr i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‘Der Iran wird teilweise aus dem Atom-Abkommen aussteigen.’</a:t>
            </a:r>
            <a:endParaRPr i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50">
                <a:solidFill>
                  <a:schemeClr val="dk1"/>
                </a:solidFill>
              </a:rPr>
              <a:t> </a:t>
            </a:r>
            <a:endParaRPr i="1" sz="5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(en: Iran will partially withdraw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from the nuclear agreement.)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66" name="Google Shape;266;p10"/>
          <p:cNvCxnSpPr/>
          <p:nvPr/>
        </p:nvCxnSpPr>
        <p:spPr>
          <a:xfrm>
            <a:off x="6644049" y="2746209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273" name="Google Shape;273;p1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11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198683" y="714035"/>
            <a:ext cx="2202072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1794450" y="714025"/>
            <a:ext cx="6487200" cy="262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1947675" y="791050"/>
            <a:ext cx="6208200" cy="24075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 txBox="1"/>
          <p:nvPr/>
        </p:nvSpPr>
        <p:spPr>
          <a:xfrm>
            <a:off x="3261439" y="900192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Issues &amp; Preprocessing</a:t>
            </a:r>
            <a:endParaRPr/>
          </a:p>
        </p:txBody>
      </p:sp>
      <p:sp>
        <p:nvSpPr>
          <p:cNvPr id="282" name="Google Shape;282;p11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2036225" y="1438025"/>
            <a:ext cx="3507300" cy="59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982675" y="1432899"/>
            <a:ext cx="361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‘Integration bedeutet, also dass jemand dazugehört.’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1982684" y="1623831"/>
            <a:ext cx="3611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‘Integration bedeutet also, dass jemand dazugehört.’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chemeClr val="dk1"/>
                </a:solidFill>
              </a:rPr>
              <a:t> 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(en: integration means that someone belongs)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5597284" y="1466970"/>
            <a:ext cx="26183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similar!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Rouge F1 upper bound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2036225" y="2097350"/>
            <a:ext cx="3507300" cy="73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2284025" y="2119450"/>
            <a:ext cx="297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‘Es gibt aber große Unterschiede.’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But there are big differences)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2036225" y="2467900"/>
            <a:ext cx="36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‘Nicht in jedem Vanille-Eis ist gleich viel Luft drin.’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Not every vanilla ice cream contains the same amount of air.)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5818066" y="2220420"/>
            <a:ext cx="22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Lacks entailment! 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cosine sim. lower bound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5515977" y="2323951"/>
            <a:ext cx="4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5515986" y="1561947"/>
            <a:ext cx="42191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</p:txBody>
      </p:sp>
      <p:sp>
        <p:nvSpPr>
          <p:cNvPr id="293" name="Google Shape;293;p11"/>
          <p:cNvSpPr txBox="1"/>
          <p:nvPr/>
        </p:nvSpPr>
        <p:spPr>
          <a:xfrm>
            <a:off x="2321997" y="2874775"/>
            <a:ext cx="559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 also prioritized longer sentences when sampling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SFT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bc73e30a6_0_107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300" name="Google Shape;300;g35bc73e30a6_0_10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g35bc73e30a6_0_107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02" name="Google Shape;302;g35bc73e30a6_0_107"/>
          <p:cNvSpPr/>
          <p:nvPr/>
        </p:nvSpPr>
        <p:spPr>
          <a:xfrm>
            <a:off x="198683" y="714035"/>
            <a:ext cx="2202000" cy="66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5bc73e30a6_0_107"/>
          <p:cNvSpPr/>
          <p:nvPr/>
        </p:nvSpPr>
        <p:spPr>
          <a:xfrm>
            <a:off x="198681" y="1437244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304" name="Google Shape;304;g35bc73e30a6_0_107"/>
          <p:cNvSpPr/>
          <p:nvPr/>
        </p:nvSpPr>
        <p:spPr>
          <a:xfrm>
            <a:off x="198680" y="216624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305" name="Google Shape;305;g35bc73e30a6_0_107"/>
          <p:cNvSpPr/>
          <p:nvPr/>
        </p:nvSpPr>
        <p:spPr>
          <a:xfrm>
            <a:off x="198679" y="288945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306" name="Google Shape;306;g35bc73e30a6_0_107"/>
          <p:cNvSpPr/>
          <p:nvPr/>
        </p:nvSpPr>
        <p:spPr>
          <a:xfrm>
            <a:off x="1794456" y="714035"/>
            <a:ext cx="6836700" cy="40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5bc73e30a6_0_107"/>
          <p:cNvSpPr/>
          <p:nvPr/>
        </p:nvSpPr>
        <p:spPr>
          <a:xfrm>
            <a:off x="1947672" y="791042"/>
            <a:ext cx="6547200" cy="390900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5bc73e30a6_0_107"/>
          <p:cNvSpPr txBox="1"/>
          <p:nvPr/>
        </p:nvSpPr>
        <p:spPr>
          <a:xfrm>
            <a:off x="3542089" y="927817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Issues &amp; Preprocessing</a:t>
            </a:r>
            <a:endParaRPr/>
          </a:p>
        </p:txBody>
      </p:sp>
      <p:sp>
        <p:nvSpPr>
          <p:cNvPr id="309" name="Google Shape;309;g35bc73e30a6_0_107"/>
          <p:cNvSpPr txBox="1"/>
          <p:nvPr/>
        </p:nvSpPr>
        <p:spPr>
          <a:xfrm>
            <a:off x="649035" y="903703"/>
            <a:ext cx="51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310" name="Google Shape;310;g35bc73e30a6_0_107"/>
          <p:cNvSpPr/>
          <p:nvPr/>
        </p:nvSpPr>
        <p:spPr>
          <a:xfrm>
            <a:off x="2036225" y="1438025"/>
            <a:ext cx="3507300" cy="59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5bc73e30a6_0_107"/>
          <p:cNvSpPr txBox="1"/>
          <p:nvPr/>
        </p:nvSpPr>
        <p:spPr>
          <a:xfrm>
            <a:off x="1982675" y="1432899"/>
            <a:ext cx="361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‘Integration bedeutet, also dass jemand dazugehört.’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5bc73e30a6_0_107"/>
          <p:cNvSpPr txBox="1"/>
          <p:nvPr/>
        </p:nvSpPr>
        <p:spPr>
          <a:xfrm>
            <a:off x="1982684" y="1623831"/>
            <a:ext cx="3611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‘Integration bedeutet also, dass jemand dazugehört.’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chemeClr val="dk1"/>
                </a:solidFill>
              </a:rPr>
              <a:t> 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(en: integration means that someone belongs)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13" name="Google Shape;313;g35bc73e30a6_0_107"/>
          <p:cNvSpPr txBox="1"/>
          <p:nvPr/>
        </p:nvSpPr>
        <p:spPr>
          <a:xfrm>
            <a:off x="5597284" y="1466970"/>
            <a:ext cx="26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similar!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Rouge F1 upper bound</a:t>
            </a:r>
            <a:endParaRPr/>
          </a:p>
        </p:txBody>
      </p:sp>
      <p:sp>
        <p:nvSpPr>
          <p:cNvPr id="314" name="Google Shape;314;g35bc73e30a6_0_107"/>
          <p:cNvSpPr/>
          <p:nvPr/>
        </p:nvSpPr>
        <p:spPr>
          <a:xfrm>
            <a:off x="2036225" y="2097350"/>
            <a:ext cx="3507300" cy="73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5bc73e30a6_0_107"/>
          <p:cNvSpPr txBox="1"/>
          <p:nvPr/>
        </p:nvSpPr>
        <p:spPr>
          <a:xfrm>
            <a:off x="2284025" y="2119450"/>
            <a:ext cx="297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‘Es gibt aber große Unterschiede.’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But there are big differences)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316" name="Google Shape;316;g35bc73e30a6_0_107"/>
          <p:cNvSpPr txBox="1"/>
          <p:nvPr/>
        </p:nvSpPr>
        <p:spPr>
          <a:xfrm>
            <a:off x="2036225" y="2467900"/>
            <a:ext cx="36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‘Nicht in jedem Vanille-Eis ist gleich viel Luft drin.’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Not every vanilla ice cream contains the same amount of air.)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317" name="Google Shape;317;g35bc73e30a6_0_107"/>
          <p:cNvSpPr txBox="1"/>
          <p:nvPr/>
        </p:nvSpPr>
        <p:spPr>
          <a:xfrm>
            <a:off x="5818066" y="2220420"/>
            <a:ext cx="22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Lacks entailment! 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cosine sim. lower bound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5bc73e30a6_0_107"/>
          <p:cNvSpPr txBox="1"/>
          <p:nvPr/>
        </p:nvSpPr>
        <p:spPr>
          <a:xfrm>
            <a:off x="5515977" y="2323951"/>
            <a:ext cx="4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</p:txBody>
      </p:sp>
      <p:sp>
        <p:nvSpPr>
          <p:cNvPr id="319" name="Google Shape;319;g35bc73e30a6_0_107"/>
          <p:cNvSpPr txBox="1"/>
          <p:nvPr/>
        </p:nvSpPr>
        <p:spPr>
          <a:xfrm>
            <a:off x="5515986" y="1561947"/>
            <a:ext cx="4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</p:txBody>
      </p:sp>
      <p:pic>
        <p:nvPicPr>
          <p:cNvPr id="320" name="Google Shape;320;g35bc73e30a6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755" y="2889451"/>
            <a:ext cx="4291200" cy="1609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12700">
            <a:solidFill>
              <a:srgbClr val="201E1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1" name="Google Shape;321;g35bc73e30a6_0_107"/>
          <p:cNvSpPr txBox="1"/>
          <p:nvPr/>
        </p:nvSpPr>
        <p:spPr>
          <a:xfrm>
            <a:off x="6390664" y="3303280"/>
            <a:ext cx="4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➡️</a:t>
            </a:r>
            <a:endParaRPr/>
          </a:p>
        </p:txBody>
      </p:sp>
      <p:sp>
        <p:nvSpPr>
          <p:cNvPr id="322" name="Google Shape;322;g35bc73e30a6_0_107"/>
          <p:cNvSpPr txBox="1"/>
          <p:nvPr/>
        </p:nvSpPr>
        <p:spPr>
          <a:xfrm>
            <a:off x="6625564" y="3303280"/>
            <a:ext cx="187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 sentences!</a:t>
            </a:r>
            <a:b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longer sentences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when sampling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SFT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329" name="Google Shape;329;p1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12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31" name="Google Shape;331;p12"/>
          <p:cNvSpPr/>
          <p:nvPr/>
        </p:nvSpPr>
        <p:spPr>
          <a:xfrm>
            <a:off x="198683" y="714035"/>
            <a:ext cx="2202072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333" name="Google Shape;333;p12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334" name="Google Shape;334;p12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335" name="Google Shape;335;p12"/>
          <p:cNvSpPr/>
          <p:nvPr/>
        </p:nvSpPr>
        <p:spPr>
          <a:xfrm>
            <a:off x="1794456" y="714035"/>
            <a:ext cx="6836782" cy="39299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1947672" y="791042"/>
            <a:ext cx="6547293" cy="3734391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4650141" y="853689"/>
            <a:ext cx="11112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338" name="Google Shape;338;p12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pic>
        <p:nvPicPr>
          <p:cNvPr id="339" name="Google Shape;339;p12"/>
          <p:cNvPicPr preferRelativeResize="0"/>
          <p:nvPr/>
        </p:nvPicPr>
        <p:blipFill rotWithShape="1">
          <a:blip r:embed="rId3">
            <a:alphaModFix/>
          </a:blip>
          <a:srcRect b="0" l="7316" r="0" t="0"/>
          <a:stretch/>
        </p:blipFill>
        <p:spPr>
          <a:xfrm>
            <a:off x="2022592" y="2375390"/>
            <a:ext cx="1877167" cy="207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/>
          <p:cNvPicPr preferRelativeResize="0"/>
          <p:nvPr/>
        </p:nvPicPr>
        <p:blipFill rotWithShape="1">
          <a:blip r:embed="rId4">
            <a:alphaModFix/>
          </a:blip>
          <a:srcRect b="0" l="6308" r="0" t="0"/>
          <a:stretch/>
        </p:blipFill>
        <p:spPr>
          <a:xfrm>
            <a:off x="4083151" y="2371896"/>
            <a:ext cx="1964303" cy="207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 txBox="1"/>
          <p:nvPr/>
        </p:nvSpPr>
        <p:spPr>
          <a:xfrm>
            <a:off x="2360392" y="1875253"/>
            <a:ext cx="129554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(compl. to simple)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 txBox="1"/>
          <p:nvPr/>
        </p:nvSpPr>
        <p:spPr>
          <a:xfrm>
            <a:off x="4645154" y="1859864"/>
            <a:ext cx="8402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WSTF</a:t>
            </a:r>
            <a:r>
              <a:rPr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(simple)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5502575" y="2430300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CC78B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6220676" y="3271929"/>
            <a:ext cx="2055198" cy="11768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3362082" y="2506518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CC78B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5323994" y="3169464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0173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3182948" y="2603180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0173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4957020" y="3000186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DE8F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2833844" y="3401330"/>
            <a:ext cx="174321" cy="187366"/>
          </a:xfrm>
          <a:prstGeom prst="ellipse">
            <a:avLst/>
          </a:prstGeom>
          <a:noFill/>
          <a:ln cap="flat" cmpd="sng" w="12700">
            <a:solidFill>
              <a:srgbClr val="DE8F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6322767" y="3331513"/>
            <a:ext cx="121303" cy="13038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12"/>
          <p:cNvPicPr preferRelativeResize="0"/>
          <p:nvPr/>
        </p:nvPicPr>
        <p:blipFill rotWithShape="1">
          <a:blip r:embed="rId5">
            <a:alphaModFix/>
          </a:blip>
          <a:srcRect b="2192" l="2055" r="1561" t="4539"/>
          <a:stretch/>
        </p:blipFill>
        <p:spPr>
          <a:xfrm>
            <a:off x="6262918" y="3483881"/>
            <a:ext cx="1980883" cy="93929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 txBox="1"/>
          <p:nvPr/>
        </p:nvSpPr>
        <p:spPr>
          <a:xfrm>
            <a:off x="6487727" y="3271929"/>
            <a:ext cx="12105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01E1C"/>
                </a:solidFill>
                <a:latin typeface="Arial"/>
                <a:ea typeface="Arial"/>
                <a:cs typeface="Arial"/>
                <a:sym typeface="Arial"/>
              </a:rPr>
              <a:t>Winning Checkpoint</a:t>
            </a:r>
            <a:endParaRPr/>
          </a:p>
        </p:txBody>
      </p:sp>
      <p:sp>
        <p:nvSpPr>
          <p:cNvPr id="353" name="Google Shape;353;p12"/>
          <p:cNvSpPr txBox="1"/>
          <p:nvPr/>
        </p:nvSpPr>
        <p:spPr>
          <a:xfrm>
            <a:off x="2192531" y="1433088"/>
            <a:ext cx="601318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checkpoints selected:             (2.8K),              (2.4K),                (1.6K)</a:t>
            </a:r>
            <a:endParaRPr/>
          </a:p>
        </p:txBody>
      </p:sp>
      <p:grpSp>
        <p:nvGrpSpPr>
          <p:cNvPr id="354" name="Google Shape;354;p12"/>
          <p:cNvGrpSpPr/>
          <p:nvPr/>
        </p:nvGrpSpPr>
        <p:grpSpPr>
          <a:xfrm>
            <a:off x="4352290" y="1240924"/>
            <a:ext cx="824908" cy="640253"/>
            <a:chOff x="6112816" y="1447665"/>
            <a:chExt cx="824908" cy="640253"/>
          </a:xfrm>
        </p:grpSpPr>
        <p:pic>
          <p:nvPicPr>
            <p:cNvPr id="355" name="Google Shape;355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Google Shape;357;p12"/>
          <p:cNvGrpSpPr/>
          <p:nvPr/>
        </p:nvGrpSpPr>
        <p:grpSpPr>
          <a:xfrm>
            <a:off x="6650924" y="1253799"/>
            <a:ext cx="967467" cy="640253"/>
            <a:chOff x="5879986" y="1253799"/>
            <a:chExt cx="967467" cy="640253"/>
          </a:xfrm>
        </p:grpSpPr>
        <p:pic>
          <p:nvPicPr>
            <p:cNvPr id="358" name="Google Shape;358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79986" y="1265438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07200" y="1253799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12"/>
          <p:cNvGrpSpPr/>
          <p:nvPr/>
        </p:nvGrpSpPr>
        <p:grpSpPr>
          <a:xfrm>
            <a:off x="5505355" y="1281087"/>
            <a:ext cx="826531" cy="615739"/>
            <a:chOff x="6111193" y="1827399"/>
            <a:chExt cx="826531" cy="615739"/>
          </a:xfrm>
        </p:grpSpPr>
        <p:pic>
          <p:nvPicPr>
            <p:cNvPr id="361" name="Google Shape;361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21985" y="1827399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1193" y="1891766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12"/>
          <p:cNvSpPr txBox="1"/>
          <p:nvPr/>
        </p:nvSpPr>
        <p:spPr>
          <a:xfrm>
            <a:off x="1730820" y="4652407"/>
            <a:ext cx="1707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Full-prompt loss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Completion-only loss</a:t>
            </a:r>
            <a:endParaRPr/>
          </a:p>
        </p:txBody>
      </p:sp>
      <p:sp>
        <p:nvSpPr>
          <p:cNvPr id="364" name="Google Shape;364;p12"/>
          <p:cNvSpPr txBox="1"/>
          <p:nvPr/>
        </p:nvSpPr>
        <p:spPr>
          <a:xfrm>
            <a:off x="4865954" y="1326411"/>
            <a:ext cx="24878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65" name="Google Shape;365;p12"/>
          <p:cNvSpPr txBox="1"/>
          <p:nvPr/>
        </p:nvSpPr>
        <p:spPr>
          <a:xfrm>
            <a:off x="7322861" y="1330218"/>
            <a:ext cx="24878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66" name="Google Shape;366;p12"/>
          <p:cNvSpPr txBox="1"/>
          <p:nvPr/>
        </p:nvSpPr>
        <p:spPr>
          <a:xfrm>
            <a:off x="6024016" y="1330218"/>
            <a:ext cx="24878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67" name="Google Shape;367;p12"/>
          <p:cNvSpPr txBox="1"/>
          <p:nvPr/>
        </p:nvSpPr>
        <p:spPr>
          <a:xfrm>
            <a:off x="6220676" y="2068909"/>
            <a:ext cx="2190023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metrics considered: 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BERTScore, BLEU, Word Count,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Flesch, Mirror Rate, Loss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374" name="Google Shape;374;p1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13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76" name="Google Shape;376;p13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3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380" name="Google Shape;380;p13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381" name="Google Shape;381;p13"/>
          <p:cNvSpPr txBox="1"/>
          <p:nvPr/>
        </p:nvSpPr>
        <p:spPr>
          <a:xfrm>
            <a:off x="1730820" y="4652407"/>
            <a:ext cx="1707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Full-prompt loss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Completion-only loss</a:t>
            </a:r>
            <a:endParaRPr/>
          </a:p>
        </p:txBody>
      </p:sp>
      <p:grpSp>
        <p:nvGrpSpPr>
          <p:cNvPr id="382" name="Google Shape;382;p13"/>
          <p:cNvGrpSpPr/>
          <p:nvPr/>
        </p:nvGrpSpPr>
        <p:grpSpPr>
          <a:xfrm>
            <a:off x="2971102" y="1213134"/>
            <a:ext cx="824908" cy="640253"/>
            <a:chOff x="4352290" y="1240924"/>
            <a:chExt cx="824908" cy="640253"/>
          </a:xfrm>
        </p:grpSpPr>
        <p:grpSp>
          <p:nvGrpSpPr>
            <p:cNvPr id="383" name="Google Shape;383;p13"/>
            <p:cNvGrpSpPr/>
            <p:nvPr/>
          </p:nvGrpSpPr>
          <p:grpSpPr>
            <a:xfrm>
              <a:off x="4352290" y="1240924"/>
              <a:ext cx="824908" cy="640253"/>
              <a:chOff x="6112816" y="1447665"/>
              <a:chExt cx="824908" cy="640253"/>
            </a:xfrm>
          </p:grpSpPr>
          <p:pic>
            <p:nvPicPr>
              <p:cNvPr id="384" name="Google Shape;384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12816" y="1525820"/>
                <a:ext cx="468173" cy="4681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97471" y="1447665"/>
                <a:ext cx="640253" cy="6402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6" name="Google Shape;386;p13"/>
            <p:cNvSpPr txBox="1"/>
            <p:nvPr/>
          </p:nvSpPr>
          <p:spPr>
            <a:xfrm>
              <a:off x="4865954" y="1326411"/>
              <a:ext cx="24878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2891706" y="2677495"/>
            <a:ext cx="967467" cy="640253"/>
            <a:chOff x="6650924" y="1253799"/>
            <a:chExt cx="967467" cy="640253"/>
          </a:xfrm>
        </p:grpSpPr>
        <p:grpSp>
          <p:nvGrpSpPr>
            <p:cNvPr id="388" name="Google Shape;388;p13"/>
            <p:cNvGrpSpPr/>
            <p:nvPr/>
          </p:nvGrpSpPr>
          <p:grpSpPr>
            <a:xfrm>
              <a:off x="6650924" y="1253799"/>
              <a:ext cx="967467" cy="640253"/>
              <a:chOff x="5879986" y="1253799"/>
              <a:chExt cx="967467" cy="640253"/>
            </a:xfrm>
          </p:grpSpPr>
          <p:pic>
            <p:nvPicPr>
              <p:cNvPr id="389" name="Google Shape;389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79986" y="1265438"/>
                <a:ext cx="615739" cy="6157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07200" y="1253799"/>
                <a:ext cx="640253" cy="6402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1" name="Google Shape;391;p13"/>
            <p:cNvSpPr txBox="1"/>
            <p:nvPr/>
          </p:nvSpPr>
          <p:spPr>
            <a:xfrm>
              <a:off x="7322861" y="1330218"/>
              <a:ext cx="24878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392" name="Google Shape;392;p13"/>
          <p:cNvGrpSpPr/>
          <p:nvPr/>
        </p:nvGrpSpPr>
        <p:grpSpPr>
          <a:xfrm>
            <a:off x="2971102" y="1977424"/>
            <a:ext cx="826531" cy="615739"/>
            <a:chOff x="5505355" y="1281087"/>
            <a:chExt cx="826531" cy="615739"/>
          </a:xfrm>
        </p:grpSpPr>
        <p:grpSp>
          <p:nvGrpSpPr>
            <p:cNvPr id="393" name="Google Shape;393;p13"/>
            <p:cNvGrpSpPr/>
            <p:nvPr/>
          </p:nvGrpSpPr>
          <p:grpSpPr>
            <a:xfrm>
              <a:off x="5505355" y="1281087"/>
              <a:ext cx="826531" cy="615739"/>
              <a:chOff x="6111193" y="1827399"/>
              <a:chExt cx="826531" cy="615739"/>
            </a:xfrm>
          </p:grpSpPr>
          <p:pic>
            <p:nvPicPr>
              <p:cNvPr id="394" name="Google Shape;394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21985" y="1827399"/>
                <a:ext cx="615739" cy="6157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11193" y="1891766"/>
                <a:ext cx="468173" cy="4681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6" name="Google Shape;396;p13"/>
            <p:cNvSpPr txBox="1"/>
            <p:nvPr/>
          </p:nvSpPr>
          <p:spPr>
            <a:xfrm>
              <a:off x="6024016" y="1330218"/>
              <a:ext cx="24878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397" name="Google Shape;397;p13"/>
          <p:cNvSpPr txBox="1"/>
          <p:nvPr/>
        </p:nvSpPr>
        <p:spPr>
          <a:xfrm>
            <a:off x="4504240" y="1414037"/>
            <a:ext cx="16273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 Llama”</a:t>
            </a:r>
            <a:endParaRPr/>
          </a:p>
        </p:txBody>
      </p:sp>
      <p:sp>
        <p:nvSpPr>
          <p:cNvPr id="398" name="Google Shape;398;p13"/>
          <p:cNvSpPr txBox="1"/>
          <p:nvPr/>
        </p:nvSpPr>
        <p:spPr>
          <a:xfrm>
            <a:off x="4739881" y="2166240"/>
            <a:ext cx="115608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Llama”</a:t>
            </a:r>
            <a:endParaRPr/>
          </a:p>
        </p:txBody>
      </p:sp>
      <p:sp>
        <p:nvSpPr>
          <p:cNvPr id="399" name="Google Shape;399;p13"/>
          <p:cNvSpPr txBox="1"/>
          <p:nvPr/>
        </p:nvSpPr>
        <p:spPr>
          <a:xfrm>
            <a:off x="4483184" y="2924219"/>
            <a:ext cx="176202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LeoLM Mistral”</a:t>
            </a:r>
            <a:endParaRPr/>
          </a:p>
        </p:txBody>
      </p:sp>
      <p:sp>
        <p:nvSpPr>
          <p:cNvPr id="400" name="Google Shape;400;p13"/>
          <p:cNvSpPr txBox="1"/>
          <p:nvPr/>
        </p:nvSpPr>
        <p:spPr>
          <a:xfrm>
            <a:off x="3540755" y="1497079"/>
            <a:ext cx="5517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(2.8K)</a:t>
            </a:r>
            <a:endParaRPr/>
          </a:p>
        </p:txBody>
      </p:sp>
      <p:sp>
        <p:nvSpPr>
          <p:cNvPr id="401" name="Google Shape;401;p13"/>
          <p:cNvSpPr txBox="1"/>
          <p:nvPr/>
        </p:nvSpPr>
        <p:spPr>
          <a:xfrm>
            <a:off x="3565179" y="2231323"/>
            <a:ext cx="5517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(2.4K)</a:t>
            </a:r>
            <a:endParaRPr/>
          </a:p>
        </p:txBody>
      </p:sp>
      <p:sp>
        <p:nvSpPr>
          <p:cNvPr id="402" name="Google Shape;402;p13"/>
          <p:cNvSpPr txBox="1"/>
          <p:nvPr/>
        </p:nvSpPr>
        <p:spPr>
          <a:xfrm>
            <a:off x="3606668" y="2960624"/>
            <a:ext cx="5517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(1.6K)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bc73e30a6_0_7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409" name="Google Shape;409;g35bc73e30a6_0_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g35bc73e30a6_0_7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411" name="Google Shape;411;g35bc73e30a6_0_7"/>
          <p:cNvSpPr/>
          <p:nvPr/>
        </p:nvSpPr>
        <p:spPr>
          <a:xfrm>
            <a:off x="198683" y="714035"/>
            <a:ext cx="1412400" cy="66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35bc73e30a6_0_7"/>
          <p:cNvSpPr/>
          <p:nvPr/>
        </p:nvSpPr>
        <p:spPr>
          <a:xfrm>
            <a:off x="198681" y="1437244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413" name="Google Shape;413;g35bc73e30a6_0_7"/>
          <p:cNvSpPr/>
          <p:nvPr/>
        </p:nvSpPr>
        <p:spPr>
          <a:xfrm>
            <a:off x="198680" y="216624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414" name="Google Shape;414;g35bc73e30a6_0_7"/>
          <p:cNvSpPr/>
          <p:nvPr/>
        </p:nvSpPr>
        <p:spPr>
          <a:xfrm>
            <a:off x="198679" y="288945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415" name="Google Shape;415;g35bc73e30a6_0_7"/>
          <p:cNvSpPr txBox="1"/>
          <p:nvPr/>
        </p:nvSpPr>
        <p:spPr>
          <a:xfrm>
            <a:off x="649035" y="903703"/>
            <a:ext cx="51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grpSp>
        <p:nvGrpSpPr>
          <p:cNvPr id="416" name="Google Shape;416;g35bc73e30a6_0_7"/>
          <p:cNvGrpSpPr/>
          <p:nvPr/>
        </p:nvGrpSpPr>
        <p:grpSpPr>
          <a:xfrm>
            <a:off x="2971102" y="1213134"/>
            <a:ext cx="824908" cy="640253"/>
            <a:chOff x="6112816" y="1447665"/>
            <a:chExt cx="824908" cy="640253"/>
          </a:xfrm>
        </p:grpSpPr>
        <p:pic>
          <p:nvPicPr>
            <p:cNvPr id="417" name="Google Shape;417;g35bc73e30a6_0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g35bc73e30a6_0_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g35bc73e30a6_0_7"/>
          <p:cNvGrpSpPr/>
          <p:nvPr/>
        </p:nvGrpSpPr>
        <p:grpSpPr>
          <a:xfrm>
            <a:off x="2899818" y="2021445"/>
            <a:ext cx="967467" cy="640253"/>
            <a:chOff x="5879986" y="1253799"/>
            <a:chExt cx="967467" cy="640253"/>
          </a:xfrm>
        </p:grpSpPr>
        <p:pic>
          <p:nvPicPr>
            <p:cNvPr id="420" name="Google Shape;420;g35bc73e30a6_0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9986" y="1265438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g35bc73e30a6_0_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7200" y="1253799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g35bc73e30a6_0_7"/>
          <p:cNvGrpSpPr/>
          <p:nvPr/>
        </p:nvGrpSpPr>
        <p:grpSpPr>
          <a:xfrm>
            <a:off x="2970277" y="2897649"/>
            <a:ext cx="826531" cy="615739"/>
            <a:chOff x="6111193" y="1827399"/>
            <a:chExt cx="826531" cy="615739"/>
          </a:xfrm>
        </p:grpSpPr>
        <p:pic>
          <p:nvPicPr>
            <p:cNvPr id="423" name="Google Shape;423;g35bc73e30a6_0_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21985" y="1827399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g35bc73e30a6_0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1193" y="1891766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g35bc73e30a6_0_7"/>
          <p:cNvSpPr txBox="1"/>
          <p:nvPr/>
        </p:nvSpPr>
        <p:spPr>
          <a:xfrm>
            <a:off x="4107534" y="1383250"/>
            <a:ext cx="316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 Llama” ha</a:t>
            </a:r>
            <a:r>
              <a:rPr lang="en-US" sz="1350">
                <a:solidFill>
                  <a:schemeClr val="dk1"/>
                </a:solidFill>
              </a:rPr>
              <a:t>d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E7C3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350">
                <a:solidFill>
                  <a:srgbClr val="2E7C31"/>
                </a:solidFill>
              </a:rPr>
              <a:t>igh SARI</a:t>
            </a:r>
            <a:endParaRPr>
              <a:solidFill>
                <a:srgbClr val="2E7C31"/>
              </a:solidFill>
            </a:endParaRPr>
          </a:p>
        </p:txBody>
      </p:sp>
      <p:sp>
        <p:nvSpPr>
          <p:cNvPr id="426" name="Google Shape;426;g35bc73e30a6_0_7"/>
          <p:cNvSpPr txBox="1"/>
          <p:nvPr/>
        </p:nvSpPr>
        <p:spPr>
          <a:xfrm>
            <a:off x="4107515" y="2191575"/>
            <a:ext cx="3064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</a:rPr>
              <a:t>LeoLM Mistral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had </a:t>
            </a:r>
            <a:r>
              <a:rPr lang="en-US" sz="1350">
                <a:solidFill>
                  <a:srgbClr val="2E7C31"/>
                </a:solidFill>
                <a:latin typeface="Arial"/>
                <a:ea typeface="Arial"/>
                <a:cs typeface="Arial"/>
                <a:sym typeface="Arial"/>
              </a:rPr>
              <a:t>low WSTF</a:t>
            </a:r>
            <a:r>
              <a:rPr baseline="-25000" lang="en-US" sz="1350">
                <a:solidFill>
                  <a:srgbClr val="2E7C3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aseline="-25000">
              <a:solidFill>
                <a:srgbClr val="2E7C31"/>
              </a:solidFill>
            </a:endParaRPr>
          </a:p>
        </p:txBody>
      </p:sp>
      <p:sp>
        <p:nvSpPr>
          <p:cNvPr id="427" name="Google Shape;427;g35bc73e30a6_0_7"/>
          <p:cNvSpPr txBox="1"/>
          <p:nvPr/>
        </p:nvSpPr>
        <p:spPr>
          <a:xfrm>
            <a:off x="4087875" y="2951575"/>
            <a:ext cx="320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350">
                <a:solidFill>
                  <a:schemeClr val="dk1"/>
                </a:solidFill>
              </a:rPr>
              <a:t>lama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had both </a:t>
            </a:r>
            <a:r>
              <a:rPr lang="en-US" sz="1350">
                <a:solidFill>
                  <a:srgbClr val="2E7C31"/>
                </a:solidFill>
                <a:latin typeface="Arial"/>
                <a:ea typeface="Arial"/>
                <a:cs typeface="Arial"/>
                <a:sym typeface="Arial"/>
              </a:rPr>
              <a:t>high SARI</a:t>
            </a:r>
            <a:r>
              <a:rPr lang="en-US" sz="1350">
                <a:solidFill>
                  <a:srgbClr val="2E7C31"/>
                </a:solidFill>
              </a:rPr>
              <a:t> </a:t>
            </a:r>
            <a:r>
              <a:rPr lang="en-US" sz="1350">
                <a:solidFill>
                  <a:schemeClr val="dk1"/>
                </a:solidFill>
              </a:rPr>
              <a:t>and</a:t>
            </a:r>
            <a:r>
              <a:rPr lang="en-US" sz="1350">
                <a:solidFill>
                  <a:srgbClr val="2E7C31"/>
                </a:solidFill>
              </a:rPr>
              <a:t> low </a:t>
            </a:r>
            <a:r>
              <a:rPr lang="en-US" sz="1350">
                <a:solidFill>
                  <a:srgbClr val="2E7C31"/>
                </a:solidFill>
              </a:rPr>
              <a:t>WSTF</a:t>
            </a:r>
            <a:r>
              <a:rPr baseline="-25000" lang="en-US" sz="1350">
                <a:solidFill>
                  <a:srgbClr val="2E7C31"/>
                </a:solidFill>
              </a:rPr>
              <a:t>4</a:t>
            </a:r>
            <a:r>
              <a:rPr lang="en-US" sz="1350">
                <a:solidFill>
                  <a:schemeClr val="dk1"/>
                </a:solidFill>
              </a:rPr>
              <a:t> but was </a:t>
            </a:r>
            <a:r>
              <a:rPr lang="en-US" sz="1350">
                <a:solidFill>
                  <a:schemeClr val="accent6"/>
                </a:solidFill>
              </a:rPr>
              <a:t>verbose</a:t>
            </a:r>
            <a:endParaRPr sz="1350">
              <a:solidFill>
                <a:schemeClr val="accent6"/>
              </a:solidFill>
            </a:endParaRPr>
          </a:p>
        </p:txBody>
      </p:sp>
      <p:sp>
        <p:nvSpPr>
          <p:cNvPr id="428" name="Google Shape;428;g35bc73e30a6_0_7"/>
          <p:cNvSpPr txBox="1"/>
          <p:nvPr/>
        </p:nvSpPr>
        <p:spPr>
          <a:xfrm>
            <a:off x="2601050" y="4002125"/>
            <a:ext cx="514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</a:rPr>
              <a:t>We created pairs and conducted experiments with all three</a:t>
            </a:r>
            <a:endParaRPr b="1" sz="13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"/>
          <p:cNvSpPr/>
          <p:nvPr/>
        </p:nvSpPr>
        <p:spPr>
          <a:xfrm>
            <a:off x="192308" y="1437244"/>
            <a:ext cx="1769525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1794457" y="714035"/>
            <a:ext cx="4469184" cy="2744060"/>
          </a:xfrm>
          <a:prstGeom prst="flowChartOffpageConnector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437" name="Google Shape;437;p1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1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439" name="Google Shape;439;p14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1947673" y="791043"/>
            <a:ext cx="4210529" cy="2550674"/>
          </a:xfrm>
          <a:prstGeom prst="flowChartOffpageConnector">
            <a:avLst/>
          </a:prstGeom>
          <a:solidFill>
            <a:srgbClr val="B3F8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2001368" y="867902"/>
            <a:ext cx="41011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an ATS preference pair?</a:t>
            </a:r>
            <a:endParaRPr/>
          </a:p>
        </p:txBody>
      </p:sp>
      <p:sp>
        <p:nvSpPr>
          <p:cNvPr id="444" name="Google Shape;444;p14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445" name="Google Shape;445;p14"/>
          <p:cNvSpPr txBox="1"/>
          <p:nvPr/>
        </p:nvSpPr>
        <p:spPr>
          <a:xfrm>
            <a:off x="2516880" y="1292556"/>
            <a:ext cx="30243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aseline="-25000" i="1"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46" name="Google Shape;446;p14"/>
          <p:cNvSpPr txBox="1"/>
          <p:nvPr/>
        </p:nvSpPr>
        <p:spPr>
          <a:xfrm>
            <a:off x="311185" y="1622054"/>
            <a:ext cx="119455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447" name="Google Shape;447;p14"/>
          <p:cNvSpPr txBox="1"/>
          <p:nvPr/>
        </p:nvSpPr>
        <p:spPr>
          <a:xfrm>
            <a:off x="2766556" y="2289025"/>
            <a:ext cx="75693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</a:t>
            </a:r>
            <a:endParaRPr/>
          </a:p>
        </p:txBody>
      </p:sp>
      <p:sp>
        <p:nvSpPr>
          <p:cNvPr id="448" name="Google Shape;448;p14"/>
          <p:cNvSpPr txBox="1"/>
          <p:nvPr/>
        </p:nvSpPr>
        <p:spPr>
          <a:xfrm>
            <a:off x="3519934" y="2564527"/>
            <a:ext cx="1018227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‘Winning’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Simplification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4303408" y="2300446"/>
            <a:ext cx="126516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‘Losing’ Automatic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"/>
          <p:cNvSpPr/>
          <p:nvPr/>
        </p:nvSpPr>
        <p:spPr>
          <a:xfrm>
            <a:off x="192308" y="1437244"/>
            <a:ext cx="1769525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457" name="Google Shape;457;p1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15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459" name="Google Shape;459;p15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463" name="Google Shape;463;p15"/>
          <p:cNvSpPr/>
          <p:nvPr/>
        </p:nvSpPr>
        <p:spPr>
          <a:xfrm>
            <a:off x="1794450" y="714025"/>
            <a:ext cx="2917800" cy="3930000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5"/>
          <p:cNvSpPr/>
          <p:nvPr/>
        </p:nvSpPr>
        <p:spPr>
          <a:xfrm>
            <a:off x="1947674" y="791050"/>
            <a:ext cx="2627100" cy="3734400"/>
          </a:xfrm>
          <a:prstGeom prst="rect">
            <a:avLst/>
          </a:prstGeom>
          <a:solidFill>
            <a:srgbClr val="B2F8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5"/>
          <p:cNvSpPr txBox="1"/>
          <p:nvPr/>
        </p:nvSpPr>
        <p:spPr>
          <a:xfrm>
            <a:off x="2157513" y="875895"/>
            <a:ext cx="24048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Input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5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grpSp>
        <p:nvGrpSpPr>
          <p:cNvPr id="467" name="Google Shape;467;p15"/>
          <p:cNvGrpSpPr/>
          <p:nvPr/>
        </p:nvGrpSpPr>
        <p:grpSpPr>
          <a:xfrm>
            <a:off x="2035104" y="1434772"/>
            <a:ext cx="2539544" cy="1246662"/>
            <a:chOff x="2244806" y="1441036"/>
            <a:chExt cx="2539544" cy="1246662"/>
          </a:xfrm>
        </p:grpSpPr>
        <p:sp>
          <p:nvSpPr>
            <p:cNvPr id="468" name="Google Shape;468;p15"/>
            <p:cNvSpPr txBox="1"/>
            <p:nvPr/>
          </p:nvSpPr>
          <p:spPr>
            <a:xfrm>
              <a:off x="2244806" y="1579702"/>
              <a:ext cx="253954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📄📃</a:t>
              </a:r>
              <a:endParaRPr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5"/>
            <p:cNvSpPr txBox="1"/>
            <p:nvPr/>
          </p:nvSpPr>
          <p:spPr>
            <a:xfrm>
              <a:off x="2684405" y="1441036"/>
              <a:ext cx="39626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B1</a:t>
              </a:r>
              <a:endParaRPr/>
            </a:p>
          </p:txBody>
        </p:sp>
        <p:sp>
          <p:nvSpPr>
            <p:cNvPr id="470" name="Google Shape;470;p15"/>
            <p:cNvSpPr txBox="1"/>
            <p:nvPr/>
          </p:nvSpPr>
          <p:spPr>
            <a:xfrm>
              <a:off x="3848413" y="1449348"/>
              <a:ext cx="39626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A2</a:t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656595" y="2078181"/>
              <a:ext cx="506398" cy="96371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2" name="Google Shape;472;p15"/>
            <p:cNvCxnSpPr>
              <a:stCxn id="471" idx="6"/>
            </p:cNvCxnSpPr>
            <p:nvPr/>
          </p:nvCxnSpPr>
          <p:spPr>
            <a:xfrm flipH="1" rot="10800000">
              <a:off x="3162993" y="1975767"/>
              <a:ext cx="633600" cy="15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3" name="Google Shape;473;p15"/>
            <p:cNvSpPr txBox="1"/>
            <p:nvPr/>
          </p:nvSpPr>
          <p:spPr>
            <a:xfrm>
              <a:off x="3171265" y="2031464"/>
              <a:ext cx="4719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3796735" y="1913772"/>
              <a:ext cx="488476" cy="124151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15"/>
          <p:cNvSpPr txBox="1"/>
          <p:nvPr/>
        </p:nvSpPr>
        <p:spPr>
          <a:xfrm rot="-5400000">
            <a:off x="1651606" y="2027473"/>
            <a:ext cx="101181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DEplain-APA</a:t>
            </a:r>
            <a:endParaRPr/>
          </a:p>
        </p:txBody>
      </p:sp>
      <p:grpSp>
        <p:nvGrpSpPr>
          <p:cNvPr id="476" name="Google Shape;476;p15"/>
          <p:cNvGrpSpPr/>
          <p:nvPr/>
        </p:nvGrpSpPr>
        <p:grpSpPr>
          <a:xfrm>
            <a:off x="2035104" y="2890476"/>
            <a:ext cx="2539544" cy="1358683"/>
            <a:chOff x="2244806" y="1420831"/>
            <a:chExt cx="2539544" cy="1358683"/>
          </a:xfrm>
        </p:grpSpPr>
        <p:sp>
          <p:nvSpPr>
            <p:cNvPr id="477" name="Google Shape;477;p15"/>
            <p:cNvSpPr txBox="1"/>
            <p:nvPr/>
          </p:nvSpPr>
          <p:spPr>
            <a:xfrm>
              <a:off x="2244806" y="1579702"/>
              <a:ext cx="253954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📄📃</a:t>
              </a:r>
              <a:endParaRPr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 txBox="1"/>
            <p:nvPr/>
          </p:nvSpPr>
          <p:spPr>
            <a:xfrm>
              <a:off x="2661168" y="1420831"/>
              <a:ext cx="49725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B2+</a:t>
              </a:r>
              <a:endParaRPr/>
            </a:p>
          </p:txBody>
        </p:sp>
        <p:sp>
          <p:nvSpPr>
            <p:cNvPr id="479" name="Google Shape;479;p15"/>
            <p:cNvSpPr txBox="1"/>
            <p:nvPr/>
          </p:nvSpPr>
          <p:spPr>
            <a:xfrm>
              <a:off x="3848413" y="1432723"/>
              <a:ext cx="396262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A2</a:t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2656595" y="2078181"/>
              <a:ext cx="506398" cy="96371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" name="Google Shape;481;p15"/>
            <p:cNvCxnSpPr>
              <a:stCxn id="480" idx="6"/>
              <a:endCxn id="482" idx="2"/>
            </p:cNvCxnSpPr>
            <p:nvPr/>
          </p:nvCxnSpPr>
          <p:spPr>
            <a:xfrm flipH="1" rot="10800000">
              <a:off x="3162993" y="1975767"/>
              <a:ext cx="633600" cy="15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3" name="Google Shape;483;p15"/>
            <p:cNvSpPr txBox="1"/>
            <p:nvPr/>
          </p:nvSpPr>
          <p:spPr>
            <a:xfrm>
              <a:off x="3171265" y="2317849"/>
              <a:ext cx="4719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🤖</a:t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3796735" y="1913772"/>
              <a:ext cx="488476" cy="124151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5"/>
          <p:cNvSpPr txBox="1"/>
          <p:nvPr/>
        </p:nvSpPr>
        <p:spPr>
          <a:xfrm rot="-5400000">
            <a:off x="1765187" y="3465206"/>
            <a:ext cx="7906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LHA-APA</a:t>
            </a:r>
            <a:endParaRPr/>
          </a:p>
        </p:txBody>
      </p:sp>
      <p:cxnSp>
        <p:nvCxnSpPr>
          <p:cNvPr id="485" name="Google Shape;485;p15"/>
          <p:cNvCxnSpPr>
            <a:endCxn id="486" idx="2"/>
          </p:cNvCxnSpPr>
          <p:nvPr/>
        </p:nvCxnSpPr>
        <p:spPr>
          <a:xfrm>
            <a:off x="2961510" y="3596043"/>
            <a:ext cx="6096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15"/>
          <p:cNvSpPr/>
          <p:nvPr/>
        </p:nvSpPr>
        <p:spPr>
          <a:xfrm>
            <a:off x="3571110" y="3659968"/>
            <a:ext cx="488476" cy="12415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2319252" y="1679170"/>
            <a:ext cx="752302" cy="92686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2315095" y="3154680"/>
            <a:ext cx="760614" cy="91855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15"/>
          <p:cNvCxnSpPr/>
          <p:nvPr/>
        </p:nvCxnSpPr>
        <p:spPr>
          <a:xfrm>
            <a:off x="3017833" y="2606039"/>
            <a:ext cx="0" cy="239737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15"/>
          <p:cNvCxnSpPr/>
          <p:nvPr/>
        </p:nvCxnSpPr>
        <p:spPr>
          <a:xfrm>
            <a:off x="3016447" y="2845723"/>
            <a:ext cx="1073" cy="30480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bc73e30a6_0_196"/>
          <p:cNvSpPr/>
          <p:nvPr/>
        </p:nvSpPr>
        <p:spPr>
          <a:xfrm>
            <a:off x="192308" y="1437244"/>
            <a:ext cx="1769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5bc73e30a6_0_196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498" name="Google Shape;498;g35bc73e30a6_0_19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g35bc73e30a6_0_196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500" name="Google Shape;500;g35bc73e30a6_0_196"/>
          <p:cNvSpPr/>
          <p:nvPr/>
        </p:nvSpPr>
        <p:spPr>
          <a:xfrm>
            <a:off x="198683" y="714035"/>
            <a:ext cx="1412400" cy="66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5bc73e30a6_0_196"/>
          <p:cNvSpPr/>
          <p:nvPr/>
        </p:nvSpPr>
        <p:spPr>
          <a:xfrm>
            <a:off x="198681" y="1437244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502" name="Google Shape;502;g35bc73e30a6_0_196"/>
          <p:cNvSpPr/>
          <p:nvPr/>
        </p:nvSpPr>
        <p:spPr>
          <a:xfrm>
            <a:off x="198680" y="216624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503" name="Google Shape;503;g35bc73e30a6_0_196"/>
          <p:cNvSpPr/>
          <p:nvPr/>
        </p:nvSpPr>
        <p:spPr>
          <a:xfrm>
            <a:off x="198679" y="288945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504" name="Google Shape;504;g35bc73e30a6_0_196"/>
          <p:cNvSpPr/>
          <p:nvPr/>
        </p:nvSpPr>
        <p:spPr>
          <a:xfrm>
            <a:off x="1794456" y="714035"/>
            <a:ext cx="5250600" cy="3930000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35bc73e30a6_0_196"/>
          <p:cNvSpPr/>
          <p:nvPr/>
        </p:nvSpPr>
        <p:spPr>
          <a:xfrm>
            <a:off x="1947673" y="791042"/>
            <a:ext cx="4935300" cy="3734400"/>
          </a:xfrm>
          <a:prstGeom prst="rect">
            <a:avLst/>
          </a:prstGeom>
          <a:solidFill>
            <a:srgbClr val="B2F8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5bc73e30a6_0_196"/>
          <p:cNvSpPr txBox="1"/>
          <p:nvPr/>
        </p:nvSpPr>
        <p:spPr>
          <a:xfrm>
            <a:off x="2157513" y="875895"/>
            <a:ext cx="24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Input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5bc73e30a6_0_196"/>
          <p:cNvSpPr txBox="1"/>
          <p:nvPr/>
        </p:nvSpPr>
        <p:spPr>
          <a:xfrm>
            <a:off x="649035" y="903703"/>
            <a:ext cx="51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grpSp>
        <p:nvGrpSpPr>
          <p:cNvPr id="508" name="Google Shape;508;g35bc73e30a6_0_196"/>
          <p:cNvGrpSpPr/>
          <p:nvPr/>
        </p:nvGrpSpPr>
        <p:grpSpPr>
          <a:xfrm>
            <a:off x="2035104" y="1434772"/>
            <a:ext cx="2539500" cy="1246866"/>
            <a:chOff x="2244806" y="1441036"/>
            <a:chExt cx="2539500" cy="1246866"/>
          </a:xfrm>
        </p:grpSpPr>
        <p:sp>
          <p:nvSpPr>
            <p:cNvPr id="509" name="Google Shape;509;g35bc73e30a6_0_196"/>
            <p:cNvSpPr txBox="1"/>
            <p:nvPr/>
          </p:nvSpPr>
          <p:spPr>
            <a:xfrm>
              <a:off x="2244806" y="1579702"/>
              <a:ext cx="2539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📄📃</a:t>
              </a:r>
              <a:endParaRPr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35bc73e30a6_0_196"/>
            <p:cNvSpPr txBox="1"/>
            <p:nvPr/>
          </p:nvSpPr>
          <p:spPr>
            <a:xfrm>
              <a:off x="2684405" y="1441036"/>
              <a:ext cx="396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B1</a:t>
              </a:r>
              <a:endParaRPr/>
            </a:p>
          </p:txBody>
        </p:sp>
        <p:sp>
          <p:nvSpPr>
            <p:cNvPr id="511" name="Google Shape;511;g35bc73e30a6_0_196"/>
            <p:cNvSpPr txBox="1"/>
            <p:nvPr/>
          </p:nvSpPr>
          <p:spPr>
            <a:xfrm>
              <a:off x="3848413" y="1449348"/>
              <a:ext cx="396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A2</a:t>
              </a:r>
              <a:endParaRPr/>
            </a:p>
          </p:txBody>
        </p:sp>
        <p:sp>
          <p:nvSpPr>
            <p:cNvPr id="512" name="Google Shape;512;g35bc73e30a6_0_196"/>
            <p:cNvSpPr/>
            <p:nvPr/>
          </p:nvSpPr>
          <p:spPr>
            <a:xfrm>
              <a:off x="2656595" y="2078181"/>
              <a:ext cx="506400" cy="96300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g35bc73e30a6_0_196"/>
            <p:cNvCxnSpPr>
              <a:stCxn id="512" idx="6"/>
            </p:cNvCxnSpPr>
            <p:nvPr/>
          </p:nvCxnSpPr>
          <p:spPr>
            <a:xfrm flipH="1" rot="10800000">
              <a:off x="3162995" y="1975731"/>
              <a:ext cx="633600" cy="15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4" name="Google Shape;514;g35bc73e30a6_0_196"/>
            <p:cNvSpPr txBox="1"/>
            <p:nvPr/>
          </p:nvSpPr>
          <p:spPr>
            <a:xfrm>
              <a:off x="3171265" y="2031464"/>
              <a:ext cx="47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sp>
          <p:nvSpPr>
            <p:cNvPr id="515" name="Google Shape;515;g35bc73e30a6_0_196"/>
            <p:cNvSpPr/>
            <p:nvPr/>
          </p:nvSpPr>
          <p:spPr>
            <a:xfrm>
              <a:off x="3796735" y="1913772"/>
              <a:ext cx="488400" cy="124200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g35bc73e30a6_0_196"/>
          <p:cNvSpPr txBox="1"/>
          <p:nvPr/>
        </p:nvSpPr>
        <p:spPr>
          <a:xfrm rot="-5400000">
            <a:off x="1651559" y="2027436"/>
            <a:ext cx="101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DEplain-APA</a:t>
            </a:r>
            <a:endParaRPr/>
          </a:p>
        </p:txBody>
      </p:sp>
      <p:grpSp>
        <p:nvGrpSpPr>
          <p:cNvPr id="517" name="Google Shape;517;g35bc73e30a6_0_196"/>
          <p:cNvGrpSpPr/>
          <p:nvPr/>
        </p:nvGrpSpPr>
        <p:grpSpPr>
          <a:xfrm>
            <a:off x="2035104" y="2890476"/>
            <a:ext cx="2539500" cy="1358718"/>
            <a:chOff x="2244806" y="1420831"/>
            <a:chExt cx="2539500" cy="1358718"/>
          </a:xfrm>
        </p:grpSpPr>
        <p:sp>
          <p:nvSpPr>
            <p:cNvPr id="518" name="Google Shape;518;g35bc73e30a6_0_196"/>
            <p:cNvSpPr txBox="1"/>
            <p:nvPr/>
          </p:nvSpPr>
          <p:spPr>
            <a:xfrm>
              <a:off x="2244806" y="1579702"/>
              <a:ext cx="2539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📄📃</a:t>
              </a:r>
              <a:endParaRPr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35bc73e30a6_0_196"/>
            <p:cNvSpPr txBox="1"/>
            <p:nvPr/>
          </p:nvSpPr>
          <p:spPr>
            <a:xfrm>
              <a:off x="2661168" y="1420831"/>
              <a:ext cx="497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B2+</a:t>
              </a:r>
              <a:endParaRPr/>
            </a:p>
          </p:txBody>
        </p:sp>
        <p:sp>
          <p:nvSpPr>
            <p:cNvPr id="520" name="Google Shape;520;g35bc73e30a6_0_196"/>
            <p:cNvSpPr txBox="1"/>
            <p:nvPr/>
          </p:nvSpPr>
          <p:spPr>
            <a:xfrm>
              <a:off x="3848413" y="1432723"/>
              <a:ext cx="3963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A2</a:t>
              </a:r>
              <a:endParaRPr/>
            </a:p>
          </p:txBody>
        </p:sp>
        <p:sp>
          <p:nvSpPr>
            <p:cNvPr id="521" name="Google Shape;521;g35bc73e30a6_0_196"/>
            <p:cNvSpPr/>
            <p:nvPr/>
          </p:nvSpPr>
          <p:spPr>
            <a:xfrm>
              <a:off x="2656595" y="2078181"/>
              <a:ext cx="506400" cy="96300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2" name="Google Shape;522;g35bc73e30a6_0_196"/>
            <p:cNvCxnSpPr>
              <a:stCxn id="521" idx="6"/>
              <a:endCxn id="523" idx="2"/>
            </p:cNvCxnSpPr>
            <p:nvPr/>
          </p:nvCxnSpPr>
          <p:spPr>
            <a:xfrm flipH="1" rot="10800000">
              <a:off x="3162995" y="1975731"/>
              <a:ext cx="633600" cy="15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4" name="Google Shape;524;g35bc73e30a6_0_196"/>
            <p:cNvSpPr txBox="1"/>
            <p:nvPr/>
          </p:nvSpPr>
          <p:spPr>
            <a:xfrm>
              <a:off x="3171265" y="2317849"/>
              <a:ext cx="47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🤖</a:t>
              </a:r>
              <a:endParaRPr/>
            </a:p>
          </p:txBody>
        </p:sp>
        <p:sp>
          <p:nvSpPr>
            <p:cNvPr id="523" name="Google Shape;523;g35bc73e30a6_0_196"/>
            <p:cNvSpPr/>
            <p:nvPr/>
          </p:nvSpPr>
          <p:spPr>
            <a:xfrm>
              <a:off x="3796735" y="1913772"/>
              <a:ext cx="488400" cy="124200"/>
            </a:xfrm>
            <a:prstGeom prst="ellipse">
              <a:avLst/>
            </a:prstGeom>
            <a:noFill/>
            <a:ln cap="flat" cmpd="sng" w="12700">
              <a:solidFill>
                <a:srgbClr val="5F020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g35bc73e30a6_0_196"/>
          <p:cNvSpPr txBox="1"/>
          <p:nvPr/>
        </p:nvSpPr>
        <p:spPr>
          <a:xfrm rot="-5400000">
            <a:off x="1765233" y="3465262"/>
            <a:ext cx="790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LHA-APA</a:t>
            </a:r>
            <a:endParaRPr/>
          </a:p>
        </p:txBody>
      </p:sp>
      <p:cxnSp>
        <p:nvCxnSpPr>
          <p:cNvPr id="526" name="Google Shape;526;g35bc73e30a6_0_196"/>
          <p:cNvCxnSpPr>
            <a:endCxn id="527" idx="2"/>
          </p:cNvCxnSpPr>
          <p:nvPr/>
        </p:nvCxnSpPr>
        <p:spPr>
          <a:xfrm>
            <a:off x="2961510" y="3596068"/>
            <a:ext cx="6096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g35bc73e30a6_0_196"/>
          <p:cNvSpPr/>
          <p:nvPr/>
        </p:nvSpPr>
        <p:spPr>
          <a:xfrm>
            <a:off x="3571110" y="3659968"/>
            <a:ext cx="488400" cy="124200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5bc73e30a6_0_196"/>
          <p:cNvSpPr/>
          <p:nvPr/>
        </p:nvSpPr>
        <p:spPr>
          <a:xfrm>
            <a:off x="2319252" y="1679170"/>
            <a:ext cx="752400" cy="927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35bc73e30a6_0_196"/>
          <p:cNvSpPr/>
          <p:nvPr/>
        </p:nvSpPr>
        <p:spPr>
          <a:xfrm>
            <a:off x="2315095" y="3154680"/>
            <a:ext cx="760500" cy="91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g35bc73e30a6_0_196"/>
          <p:cNvCxnSpPr/>
          <p:nvPr/>
        </p:nvCxnSpPr>
        <p:spPr>
          <a:xfrm flipH="1" rot="10800000">
            <a:off x="3000895" y="2845591"/>
            <a:ext cx="1263300" cy="9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1" name="Google Shape;531;g35bc73e30a6_0_196"/>
          <p:cNvCxnSpPr/>
          <p:nvPr/>
        </p:nvCxnSpPr>
        <p:spPr>
          <a:xfrm>
            <a:off x="3017833" y="2606039"/>
            <a:ext cx="0" cy="23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g35bc73e30a6_0_196"/>
          <p:cNvCxnSpPr/>
          <p:nvPr/>
        </p:nvCxnSpPr>
        <p:spPr>
          <a:xfrm>
            <a:off x="3016447" y="2845723"/>
            <a:ext cx="1200" cy="304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3" name="Google Shape;533;g35bc73e30a6_0_196"/>
          <p:cNvPicPr preferRelativeResize="0"/>
          <p:nvPr/>
        </p:nvPicPr>
        <p:blipFill rotWithShape="1">
          <a:blip r:embed="rId3">
            <a:alphaModFix/>
          </a:blip>
          <a:srcRect b="3038" l="2981" r="50354" t="8371"/>
          <a:stretch/>
        </p:blipFill>
        <p:spPr>
          <a:xfrm>
            <a:off x="4724966" y="1099704"/>
            <a:ext cx="1983546" cy="150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5bc73e30a6_0_196"/>
          <p:cNvPicPr preferRelativeResize="0"/>
          <p:nvPr/>
        </p:nvPicPr>
        <p:blipFill rotWithShape="1">
          <a:blip r:embed="rId3">
            <a:alphaModFix/>
          </a:blip>
          <a:srcRect b="3273" l="52504" r="1423" t="8721"/>
          <a:stretch/>
        </p:blipFill>
        <p:spPr>
          <a:xfrm>
            <a:off x="4724966" y="2890476"/>
            <a:ext cx="1998676" cy="15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5bc73e30a6_0_196"/>
          <p:cNvSpPr txBox="1"/>
          <p:nvPr/>
        </p:nvSpPr>
        <p:spPr>
          <a:xfrm>
            <a:off x="5162250" y="837955"/>
            <a:ext cx="113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Pre-Sample</a:t>
            </a:r>
            <a:endParaRPr/>
          </a:p>
        </p:txBody>
      </p:sp>
      <p:sp>
        <p:nvSpPr>
          <p:cNvPr id="536" name="Google Shape;536;g35bc73e30a6_0_196"/>
          <p:cNvSpPr txBox="1"/>
          <p:nvPr/>
        </p:nvSpPr>
        <p:spPr>
          <a:xfrm>
            <a:off x="5326445" y="2628727"/>
            <a:ext cx="7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/>
          <p:nvPr/>
        </p:nvSpPr>
        <p:spPr>
          <a:xfrm>
            <a:off x="192308" y="1437244"/>
            <a:ext cx="1769525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1794456" y="714036"/>
            <a:ext cx="2349421" cy="4049157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545" name="Google Shape;545;p1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1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6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>
            <a:off x="1947673" y="791042"/>
            <a:ext cx="2002890" cy="3851616"/>
          </a:xfrm>
          <a:prstGeom prst="rect">
            <a:avLst/>
          </a:prstGeom>
          <a:solidFill>
            <a:srgbClr val="B2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6"/>
          <p:cNvSpPr txBox="1"/>
          <p:nvPr/>
        </p:nvSpPr>
        <p:spPr>
          <a:xfrm>
            <a:off x="2061414" y="925614"/>
            <a:ext cx="18197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Inferences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6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554" name="Google Shape;554;p16"/>
          <p:cNvSpPr txBox="1"/>
          <p:nvPr/>
        </p:nvSpPr>
        <p:spPr>
          <a:xfrm>
            <a:off x="2299032" y="1311148"/>
            <a:ext cx="11781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6"/>
          <p:cNvSpPr/>
          <p:nvPr/>
        </p:nvSpPr>
        <p:spPr>
          <a:xfrm>
            <a:off x="2706812" y="1716048"/>
            <a:ext cx="506398" cy="9637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2266536" y="2528473"/>
            <a:ext cx="1388437" cy="1256927"/>
          </a:xfrm>
          <a:prstGeom prst="roundRect">
            <a:avLst>
              <a:gd fmla="val 16667" name="adj"/>
            </a:avLst>
          </a:prstGeom>
          <a:solidFill>
            <a:srgbClr val="66F0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16"/>
          <p:cNvGrpSpPr/>
          <p:nvPr/>
        </p:nvGrpSpPr>
        <p:grpSpPr>
          <a:xfrm>
            <a:off x="2564202" y="2453472"/>
            <a:ext cx="824908" cy="640253"/>
            <a:chOff x="6112816" y="1447665"/>
            <a:chExt cx="824908" cy="640253"/>
          </a:xfrm>
        </p:grpSpPr>
        <p:pic>
          <p:nvPicPr>
            <p:cNvPr id="558" name="Google Shape;55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16"/>
          <p:cNvGrpSpPr/>
          <p:nvPr/>
        </p:nvGrpSpPr>
        <p:grpSpPr>
          <a:xfrm rot="-1011441">
            <a:off x="2838704" y="3113513"/>
            <a:ext cx="967467" cy="640253"/>
            <a:chOff x="5879986" y="1253799"/>
            <a:chExt cx="967467" cy="640253"/>
          </a:xfrm>
        </p:grpSpPr>
        <p:pic>
          <p:nvPicPr>
            <p:cNvPr id="561" name="Google Shape;56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9986" y="1265438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7200" y="1253799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16"/>
          <p:cNvGrpSpPr/>
          <p:nvPr/>
        </p:nvGrpSpPr>
        <p:grpSpPr>
          <a:xfrm rot="912015">
            <a:off x="2245783" y="3187207"/>
            <a:ext cx="826531" cy="615739"/>
            <a:chOff x="6111193" y="1827399"/>
            <a:chExt cx="826531" cy="615739"/>
          </a:xfrm>
        </p:grpSpPr>
        <p:pic>
          <p:nvPicPr>
            <p:cNvPr id="564" name="Google Shape;56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21985" y="1827399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1193" y="1891766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16"/>
          <p:cNvSpPr txBox="1"/>
          <p:nvPr/>
        </p:nvSpPr>
        <p:spPr>
          <a:xfrm>
            <a:off x="2640552" y="2951046"/>
            <a:ext cx="5373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✏️</a:t>
            </a:r>
            <a:endParaRPr/>
          </a:p>
        </p:txBody>
      </p:sp>
      <p:sp>
        <p:nvSpPr>
          <p:cNvPr id="567" name="Google Shape;567;p16"/>
          <p:cNvSpPr txBox="1"/>
          <p:nvPr/>
        </p:nvSpPr>
        <p:spPr>
          <a:xfrm>
            <a:off x="2287583" y="4267674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568" name="Google Shape;568;p16"/>
          <p:cNvSpPr txBox="1"/>
          <p:nvPr/>
        </p:nvSpPr>
        <p:spPr>
          <a:xfrm>
            <a:off x="2469629" y="1569121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5400000">
            <a:off x="2879641" y="2327727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6"/>
          <p:cNvSpPr/>
          <p:nvPr/>
        </p:nvSpPr>
        <p:spPr>
          <a:xfrm rot="5400000">
            <a:off x="2878291" y="3838390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6"/>
          <p:cNvSpPr txBox="1"/>
          <p:nvPr/>
        </p:nvSpPr>
        <p:spPr>
          <a:xfrm>
            <a:off x="1983029" y="409839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572" name="Google Shape;572;p16"/>
          <p:cNvSpPr txBox="1"/>
          <p:nvPr/>
        </p:nvSpPr>
        <p:spPr>
          <a:xfrm>
            <a:off x="2197017" y="391577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caca0b9fc_0_7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 </a:t>
            </a:r>
            <a:endParaRPr/>
          </a:p>
        </p:txBody>
      </p:sp>
      <p:sp>
        <p:nvSpPr>
          <p:cNvPr id="129" name="Google Shape;129;g35caca0b9fc_0_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35caca0b9fc_0_7"/>
          <p:cNvSpPr txBox="1"/>
          <p:nvPr/>
        </p:nvSpPr>
        <p:spPr>
          <a:xfrm>
            <a:off x="645316" y="1288024"/>
            <a:ext cx="7853400" cy="369300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DPO</a:t>
            </a:r>
            <a:endParaRPr/>
          </a:p>
        </p:txBody>
      </p:sp>
      <p:sp>
        <p:nvSpPr>
          <p:cNvPr id="131" name="Google Shape;131;g35caca0b9fc_0_7"/>
          <p:cNvSpPr txBox="1"/>
          <p:nvPr/>
        </p:nvSpPr>
        <p:spPr>
          <a:xfrm>
            <a:off x="656145" y="2349177"/>
            <a:ext cx="7947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this sentence: “All happy families are alike; each unhappy family is unhappy in its own way.”</a:t>
            </a:r>
            <a:endParaRPr/>
          </a:p>
        </p:txBody>
      </p:sp>
      <p:sp>
        <p:nvSpPr>
          <p:cNvPr id="132" name="Google Shape;132;g35caca0b9fc_0_7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"/>
          <p:cNvSpPr/>
          <p:nvPr/>
        </p:nvSpPr>
        <p:spPr>
          <a:xfrm>
            <a:off x="192308" y="1437244"/>
            <a:ext cx="1769525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7"/>
          <p:cNvSpPr/>
          <p:nvPr/>
        </p:nvSpPr>
        <p:spPr>
          <a:xfrm>
            <a:off x="1794456" y="714036"/>
            <a:ext cx="2349421" cy="4049157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581" name="Google Shape;581;p1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1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583" name="Google Shape;583;p17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585" name="Google Shape;585;p17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586" name="Google Shape;586;p17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1947673" y="791042"/>
            <a:ext cx="2002890" cy="3851616"/>
          </a:xfrm>
          <a:prstGeom prst="rect">
            <a:avLst/>
          </a:prstGeom>
          <a:solidFill>
            <a:srgbClr val="B2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7"/>
          <p:cNvSpPr txBox="1"/>
          <p:nvPr/>
        </p:nvSpPr>
        <p:spPr>
          <a:xfrm>
            <a:off x="2061414" y="925614"/>
            <a:ext cx="18197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Inferences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7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590" name="Google Shape;590;p17"/>
          <p:cNvSpPr txBox="1"/>
          <p:nvPr/>
        </p:nvSpPr>
        <p:spPr>
          <a:xfrm>
            <a:off x="2299032" y="1311148"/>
            <a:ext cx="11781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7"/>
          <p:cNvSpPr/>
          <p:nvPr/>
        </p:nvSpPr>
        <p:spPr>
          <a:xfrm>
            <a:off x="2706812" y="1716048"/>
            <a:ext cx="506398" cy="9637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2266536" y="2528473"/>
            <a:ext cx="1388437" cy="1256927"/>
          </a:xfrm>
          <a:prstGeom prst="roundRect">
            <a:avLst>
              <a:gd fmla="val 16667" name="adj"/>
            </a:avLst>
          </a:prstGeom>
          <a:solidFill>
            <a:srgbClr val="66F0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3" name="Google Shape;593;p17"/>
          <p:cNvGrpSpPr/>
          <p:nvPr/>
        </p:nvGrpSpPr>
        <p:grpSpPr>
          <a:xfrm>
            <a:off x="2564202" y="2453472"/>
            <a:ext cx="824908" cy="640253"/>
            <a:chOff x="6112816" y="1447665"/>
            <a:chExt cx="824908" cy="640253"/>
          </a:xfrm>
        </p:grpSpPr>
        <p:pic>
          <p:nvPicPr>
            <p:cNvPr id="594" name="Google Shape;59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17"/>
          <p:cNvGrpSpPr/>
          <p:nvPr/>
        </p:nvGrpSpPr>
        <p:grpSpPr>
          <a:xfrm rot="-1011441">
            <a:off x="2838704" y="3113513"/>
            <a:ext cx="967467" cy="640253"/>
            <a:chOff x="5879986" y="1253799"/>
            <a:chExt cx="967467" cy="640253"/>
          </a:xfrm>
        </p:grpSpPr>
        <p:pic>
          <p:nvPicPr>
            <p:cNvPr id="597" name="Google Shape;59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9986" y="1265438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7200" y="1253799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" name="Google Shape;599;p17"/>
          <p:cNvGrpSpPr/>
          <p:nvPr/>
        </p:nvGrpSpPr>
        <p:grpSpPr>
          <a:xfrm rot="912015">
            <a:off x="2245783" y="3187207"/>
            <a:ext cx="826531" cy="615739"/>
            <a:chOff x="6111193" y="1827399"/>
            <a:chExt cx="826531" cy="615739"/>
          </a:xfrm>
        </p:grpSpPr>
        <p:pic>
          <p:nvPicPr>
            <p:cNvPr id="600" name="Google Shape;600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21985" y="1827399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1193" y="1891766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17"/>
          <p:cNvSpPr txBox="1"/>
          <p:nvPr/>
        </p:nvSpPr>
        <p:spPr>
          <a:xfrm>
            <a:off x="2640552" y="2951046"/>
            <a:ext cx="5373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✏️</a:t>
            </a:r>
            <a:endParaRPr/>
          </a:p>
        </p:txBody>
      </p:sp>
      <p:sp>
        <p:nvSpPr>
          <p:cNvPr id="603" name="Google Shape;603;p17"/>
          <p:cNvSpPr txBox="1"/>
          <p:nvPr/>
        </p:nvSpPr>
        <p:spPr>
          <a:xfrm>
            <a:off x="2287583" y="4267674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4" name="Google Shape;604;p17"/>
          <p:cNvSpPr txBox="1"/>
          <p:nvPr/>
        </p:nvSpPr>
        <p:spPr>
          <a:xfrm>
            <a:off x="2469629" y="1569121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05" name="Google Shape;605;p17"/>
          <p:cNvSpPr/>
          <p:nvPr/>
        </p:nvSpPr>
        <p:spPr>
          <a:xfrm rot="5400000">
            <a:off x="2879641" y="2327727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7"/>
          <p:cNvSpPr/>
          <p:nvPr/>
        </p:nvSpPr>
        <p:spPr>
          <a:xfrm rot="5400000">
            <a:off x="2878291" y="3838390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4331260" y="2347061"/>
            <a:ext cx="4053572" cy="2424182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7"/>
          <p:cNvSpPr/>
          <p:nvPr/>
        </p:nvSpPr>
        <p:spPr>
          <a:xfrm>
            <a:off x="4476307" y="2502774"/>
            <a:ext cx="3726807" cy="2131370"/>
          </a:xfrm>
          <a:prstGeom prst="rect">
            <a:avLst/>
          </a:prstGeom>
          <a:solidFill>
            <a:srgbClr val="B3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17"/>
          <p:cNvGrpSpPr/>
          <p:nvPr/>
        </p:nvGrpSpPr>
        <p:grpSpPr>
          <a:xfrm>
            <a:off x="4395848" y="2646678"/>
            <a:ext cx="1105838" cy="1902378"/>
            <a:chOff x="4182325" y="2821994"/>
            <a:chExt cx="1105838" cy="1902378"/>
          </a:xfrm>
        </p:grpSpPr>
        <p:sp>
          <p:nvSpPr>
            <p:cNvPr id="610" name="Google Shape;610;p17"/>
            <p:cNvSpPr txBox="1"/>
            <p:nvPr/>
          </p:nvSpPr>
          <p:spPr>
            <a:xfrm>
              <a:off x="4540861" y="3187985"/>
              <a:ext cx="42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sp>
          <p:nvSpPr>
            <p:cNvPr id="611" name="Google Shape;611;p17"/>
            <p:cNvSpPr txBox="1"/>
            <p:nvPr/>
          </p:nvSpPr>
          <p:spPr>
            <a:xfrm>
              <a:off x="4530585" y="3555065"/>
              <a:ext cx="42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grpSp>
          <p:nvGrpSpPr>
            <p:cNvPr id="612" name="Google Shape;612;p17"/>
            <p:cNvGrpSpPr/>
            <p:nvPr/>
          </p:nvGrpSpPr>
          <p:grpSpPr>
            <a:xfrm>
              <a:off x="4182325" y="2821994"/>
              <a:ext cx="1105838" cy="1902378"/>
              <a:chOff x="4182325" y="2821994"/>
              <a:chExt cx="1105838" cy="1902378"/>
            </a:xfrm>
          </p:grpSpPr>
          <p:sp>
            <p:nvSpPr>
              <p:cNvPr id="613" name="Google Shape;613;p17"/>
              <p:cNvSpPr txBox="1"/>
              <p:nvPr/>
            </p:nvSpPr>
            <p:spPr>
              <a:xfrm>
                <a:off x="4538701" y="2821994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14" name="Google Shape;614;p17"/>
              <p:cNvSpPr txBox="1"/>
              <p:nvPr/>
            </p:nvSpPr>
            <p:spPr>
              <a:xfrm>
                <a:off x="4525362" y="3902601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15" name="Google Shape;615;p17"/>
              <p:cNvSpPr txBox="1"/>
              <p:nvPr/>
            </p:nvSpPr>
            <p:spPr>
              <a:xfrm>
                <a:off x="4863016" y="3381358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16" name="Google Shape;616;p17"/>
              <p:cNvSpPr txBox="1"/>
              <p:nvPr/>
            </p:nvSpPr>
            <p:spPr>
              <a:xfrm>
                <a:off x="4198633" y="3056357"/>
                <a:ext cx="60785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17" name="Google Shape;617;p17"/>
              <p:cNvSpPr txBox="1"/>
              <p:nvPr/>
            </p:nvSpPr>
            <p:spPr>
              <a:xfrm>
                <a:off x="4530585" y="4262707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18" name="Google Shape;618;p17"/>
              <p:cNvSpPr txBox="1"/>
              <p:nvPr/>
            </p:nvSpPr>
            <p:spPr>
              <a:xfrm>
                <a:off x="4864284" y="4071572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grpSp>
            <p:nvGrpSpPr>
              <p:cNvPr id="619" name="Google Shape;619;p17"/>
              <p:cNvGrpSpPr/>
              <p:nvPr/>
            </p:nvGrpSpPr>
            <p:grpSpPr>
              <a:xfrm>
                <a:off x="4187548" y="3021207"/>
                <a:ext cx="1100615" cy="1167218"/>
                <a:chOff x="4187548" y="3021207"/>
                <a:chExt cx="1100615" cy="1167218"/>
              </a:xfrm>
            </p:grpSpPr>
            <p:sp>
              <p:nvSpPr>
                <p:cNvPr id="620" name="Google Shape;620;p17"/>
                <p:cNvSpPr txBox="1"/>
                <p:nvPr/>
              </p:nvSpPr>
              <p:spPr>
                <a:xfrm>
                  <a:off x="4861398" y="3712888"/>
                  <a:ext cx="4219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21" name="Google Shape;621;p17"/>
                <p:cNvSpPr txBox="1"/>
                <p:nvPr/>
              </p:nvSpPr>
              <p:spPr>
                <a:xfrm>
                  <a:off x="4866253" y="3021207"/>
                  <a:ext cx="4219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22" name="Google Shape;622;p17"/>
                <p:cNvSpPr txBox="1"/>
                <p:nvPr/>
              </p:nvSpPr>
              <p:spPr>
                <a:xfrm>
                  <a:off x="4192233" y="3391930"/>
                  <a:ext cx="60785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23" name="Google Shape;623;p17"/>
                <p:cNvSpPr txBox="1"/>
                <p:nvPr/>
              </p:nvSpPr>
              <p:spPr>
                <a:xfrm>
                  <a:off x="4187548" y="3726760"/>
                  <a:ext cx="60785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</p:grpSp>
          <p:sp>
            <p:nvSpPr>
              <p:cNvPr id="624" name="Google Shape;624;p17"/>
              <p:cNvSpPr txBox="1"/>
              <p:nvPr/>
            </p:nvSpPr>
            <p:spPr>
              <a:xfrm>
                <a:off x="4182325" y="4091093"/>
                <a:ext cx="60785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</p:grpSp>
      </p:grpSp>
      <p:sp>
        <p:nvSpPr>
          <p:cNvPr id="625" name="Google Shape;625;p17"/>
          <p:cNvSpPr txBox="1"/>
          <p:nvPr/>
        </p:nvSpPr>
        <p:spPr>
          <a:xfrm>
            <a:off x="6408979" y="2622733"/>
            <a:ext cx="10935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26" name="Google Shape;626;p17"/>
          <p:cNvSpPr/>
          <p:nvPr/>
        </p:nvSpPr>
        <p:spPr>
          <a:xfrm>
            <a:off x="5786346" y="3047031"/>
            <a:ext cx="2258137" cy="1502025"/>
          </a:xfrm>
          <a:prstGeom prst="roundRect">
            <a:avLst>
              <a:gd fmla="val 16667" name="adj"/>
            </a:avLst>
          </a:prstGeom>
          <a:solidFill>
            <a:srgbClr val="66F1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7"/>
          <p:cNvSpPr/>
          <p:nvPr/>
        </p:nvSpPr>
        <p:spPr>
          <a:xfrm rot="-224001">
            <a:off x="5574712" y="2805831"/>
            <a:ext cx="817890" cy="102671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7"/>
          <p:cNvSpPr txBox="1"/>
          <p:nvPr/>
        </p:nvSpPr>
        <p:spPr>
          <a:xfrm>
            <a:off x="5734885" y="3094171"/>
            <a:ext cx="2309597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entails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br>
              <a:rPr b="1" baseline="-25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baseline="-25000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 information,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difference,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quality </a:t>
            </a:r>
            <a:endParaRPr/>
          </a:p>
        </p:txBody>
      </p:sp>
      <p:sp>
        <p:nvSpPr>
          <p:cNvPr id="629" name="Google Shape;629;p17"/>
          <p:cNvSpPr/>
          <p:nvPr/>
        </p:nvSpPr>
        <p:spPr>
          <a:xfrm rot="-2174269">
            <a:off x="3700961" y="3903593"/>
            <a:ext cx="885833" cy="127976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7"/>
          <p:cNvSpPr txBox="1"/>
          <p:nvPr/>
        </p:nvSpPr>
        <p:spPr>
          <a:xfrm>
            <a:off x="1983029" y="409839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31" name="Google Shape;631;p17"/>
          <p:cNvSpPr txBox="1"/>
          <p:nvPr/>
        </p:nvSpPr>
        <p:spPr>
          <a:xfrm>
            <a:off x="2197017" y="391577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8"/>
          <p:cNvSpPr/>
          <p:nvPr/>
        </p:nvSpPr>
        <p:spPr>
          <a:xfrm>
            <a:off x="192308" y="1437244"/>
            <a:ext cx="1769525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8"/>
          <p:cNvSpPr/>
          <p:nvPr/>
        </p:nvSpPr>
        <p:spPr>
          <a:xfrm>
            <a:off x="1794456" y="714036"/>
            <a:ext cx="2349421" cy="4049157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640" name="Google Shape;640;p1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p18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642" name="Google Shape;642;p18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8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644" name="Google Shape;644;p18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645" name="Google Shape;645;p18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646" name="Google Shape;646;p18"/>
          <p:cNvSpPr/>
          <p:nvPr/>
        </p:nvSpPr>
        <p:spPr>
          <a:xfrm>
            <a:off x="1947673" y="791042"/>
            <a:ext cx="2002890" cy="3851616"/>
          </a:xfrm>
          <a:prstGeom prst="rect">
            <a:avLst/>
          </a:prstGeom>
          <a:solidFill>
            <a:srgbClr val="B2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8"/>
          <p:cNvSpPr txBox="1"/>
          <p:nvPr/>
        </p:nvSpPr>
        <p:spPr>
          <a:xfrm>
            <a:off x="2061414" y="925614"/>
            <a:ext cx="18197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Inferences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8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649" name="Google Shape;649;p18"/>
          <p:cNvSpPr txBox="1"/>
          <p:nvPr/>
        </p:nvSpPr>
        <p:spPr>
          <a:xfrm>
            <a:off x="2299032" y="1311148"/>
            <a:ext cx="117810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8"/>
          <p:cNvSpPr/>
          <p:nvPr/>
        </p:nvSpPr>
        <p:spPr>
          <a:xfrm>
            <a:off x="2706812" y="1716048"/>
            <a:ext cx="506398" cy="96371"/>
          </a:xfrm>
          <a:prstGeom prst="ellipse">
            <a:avLst/>
          </a:prstGeom>
          <a:noFill/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8"/>
          <p:cNvSpPr/>
          <p:nvPr/>
        </p:nvSpPr>
        <p:spPr>
          <a:xfrm>
            <a:off x="2266536" y="2528473"/>
            <a:ext cx="1388437" cy="1256927"/>
          </a:xfrm>
          <a:prstGeom prst="roundRect">
            <a:avLst>
              <a:gd fmla="val 16667" name="adj"/>
            </a:avLst>
          </a:prstGeom>
          <a:solidFill>
            <a:srgbClr val="66F0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18"/>
          <p:cNvGrpSpPr/>
          <p:nvPr/>
        </p:nvGrpSpPr>
        <p:grpSpPr>
          <a:xfrm>
            <a:off x="2564202" y="2453472"/>
            <a:ext cx="824908" cy="640253"/>
            <a:chOff x="6112816" y="1447665"/>
            <a:chExt cx="824908" cy="640253"/>
          </a:xfrm>
        </p:grpSpPr>
        <p:pic>
          <p:nvPicPr>
            <p:cNvPr id="653" name="Google Shape;65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18"/>
          <p:cNvGrpSpPr/>
          <p:nvPr/>
        </p:nvGrpSpPr>
        <p:grpSpPr>
          <a:xfrm rot="-1011441">
            <a:off x="2838704" y="3113513"/>
            <a:ext cx="967467" cy="640253"/>
            <a:chOff x="5879986" y="1253799"/>
            <a:chExt cx="967467" cy="640253"/>
          </a:xfrm>
        </p:grpSpPr>
        <p:pic>
          <p:nvPicPr>
            <p:cNvPr id="656" name="Google Shape;65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9986" y="1265438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7200" y="1253799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" name="Google Shape;658;p18"/>
          <p:cNvGrpSpPr/>
          <p:nvPr/>
        </p:nvGrpSpPr>
        <p:grpSpPr>
          <a:xfrm rot="912015">
            <a:off x="2245783" y="3187207"/>
            <a:ext cx="826531" cy="615739"/>
            <a:chOff x="6111193" y="1827399"/>
            <a:chExt cx="826531" cy="615739"/>
          </a:xfrm>
        </p:grpSpPr>
        <p:pic>
          <p:nvPicPr>
            <p:cNvPr id="659" name="Google Shape;65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21985" y="1827399"/>
              <a:ext cx="615739" cy="61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11193" y="1891766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18"/>
          <p:cNvSpPr txBox="1"/>
          <p:nvPr/>
        </p:nvSpPr>
        <p:spPr>
          <a:xfrm>
            <a:off x="2640552" y="2951046"/>
            <a:ext cx="5373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✏️</a:t>
            </a:r>
            <a:endParaRPr/>
          </a:p>
        </p:txBody>
      </p:sp>
      <p:sp>
        <p:nvSpPr>
          <p:cNvPr id="662" name="Google Shape;662;p18"/>
          <p:cNvSpPr txBox="1"/>
          <p:nvPr/>
        </p:nvSpPr>
        <p:spPr>
          <a:xfrm>
            <a:off x="2287583" y="4267674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63" name="Google Shape;663;p18"/>
          <p:cNvSpPr txBox="1"/>
          <p:nvPr/>
        </p:nvSpPr>
        <p:spPr>
          <a:xfrm>
            <a:off x="2469629" y="1569121"/>
            <a:ext cx="2984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64" name="Google Shape;664;p18"/>
          <p:cNvSpPr/>
          <p:nvPr/>
        </p:nvSpPr>
        <p:spPr>
          <a:xfrm rot="5400000">
            <a:off x="2879641" y="2327727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8"/>
          <p:cNvSpPr/>
          <p:nvPr/>
        </p:nvSpPr>
        <p:spPr>
          <a:xfrm rot="5400000">
            <a:off x="2878291" y="3838390"/>
            <a:ext cx="138759" cy="176245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8"/>
          <p:cNvSpPr/>
          <p:nvPr/>
        </p:nvSpPr>
        <p:spPr>
          <a:xfrm>
            <a:off x="4331260" y="2347061"/>
            <a:ext cx="4053572" cy="2424182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8"/>
          <p:cNvSpPr/>
          <p:nvPr/>
        </p:nvSpPr>
        <p:spPr>
          <a:xfrm>
            <a:off x="4476307" y="2502774"/>
            <a:ext cx="3726807" cy="2131370"/>
          </a:xfrm>
          <a:prstGeom prst="rect">
            <a:avLst/>
          </a:prstGeom>
          <a:solidFill>
            <a:srgbClr val="B3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18"/>
          <p:cNvGrpSpPr/>
          <p:nvPr/>
        </p:nvGrpSpPr>
        <p:grpSpPr>
          <a:xfrm>
            <a:off x="4395848" y="2646678"/>
            <a:ext cx="1105838" cy="1902378"/>
            <a:chOff x="4182325" y="2821994"/>
            <a:chExt cx="1105838" cy="1902378"/>
          </a:xfrm>
        </p:grpSpPr>
        <p:sp>
          <p:nvSpPr>
            <p:cNvPr id="669" name="Google Shape;669;p18"/>
            <p:cNvSpPr txBox="1"/>
            <p:nvPr/>
          </p:nvSpPr>
          <p:spPr>
            <a:xfrm>
              <a:off x="4540861" y="3187985"/>
              <a:ext cx="42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sp>
          <p:nvSpPr>
            <p:cNvPr id="670" name="Google Shape;670;p18"/>
            <p:cNvSpPr txBox="1"/>
            <p:nvPr/>
          </p:nvSpPr>
          <p:spPr>
            <a:xfrm>
              <a:off x="4530585" y="3555065"/>
              <a:ext cx="4219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👤</a:t>
              </a:r>
              <a:endParaRPr/>
            </a:p>
          </p:txBody>
        </p:sp>
        <p:grpSp>
          <p:nvGrpSpPr>
            <p:cNvPr id="671" name="Google Shape;671;p18"/>
            <p:cNvGrpSpPr/>
            <p:nvPr/>
          </p:nvGrpSpPr>
          <p:grpSpPr>
            <a:xfrm>
              <a:off x="4182325" y="2821994"/>
              <a:ext cx="1105838" cy="1902378"/>
              <a:chOff x="4182325" y="2821994"/>
              <a:chExt cx="1105838" cy="1902378"/>
            </a:xfrm>
          </p:grpSpPr>
          <p:sp>
            <p:nvSpPr>
              <p:cNvPr id="672" name="Google Shape;672;p18"/>
              <p:cNvSpPr txBox="1"/>
              <p:nvPr/>
            </p:nvSpPr>
            <p:spPr>
              <a:xfrm>
                <a:off x="4538701" y="2821994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73" name="Google Shape;673;p18"/>
              <p:cNvSpPr txBox="1"/>
              <p:nvPr/>
            </p:nvSpPr>
            <p:spPr>
              <a:xfrm>
                <a:off x="4525362" y="3902601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4863016" y="3381358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75" name="Google Shape;675;p18"/>
              <p:cNvSpPr txBox="1"/>
              <p:nvPr/>
            </p:nvSpPr>
            <p:spPr>
              <a:xfrm>
                <a:off x="4198633" y="3056357"/>
                <a:ext cx="60785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76" name="Google Shape;676;p18"/>
              <p:cNvSpPr txBox="1"/>
              <p:nvPr/>
            </p:nvSpPr>
            <p:spPr>
              <a:xfrm>
                <a:off x="4530585" y="4262707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sp>
            <p:nvSpPr>
              <p:cNvPr id="677" name="Google Shape;677;p18"/>
              <p:cNvSpPr txBox="1"/>
              <p:nvPr/>
            </p:nvSpPr>
            <p:spPr>
              <a:xfrm>
                <a:off x="4864284" y="4071572"/>
                <a:ext cx="4219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  <p:grpSp>
            <p:nvGrpSpPr>
              <p:cNvPr id="678" name="Google Shape;678;p18"/>
              <p:cNvGrpSpPr/>
              <p:nvPr/>
            </p:nvGrpSpPr>
            <p:grpSpPr>
              <a:xfrm>
                <a:off x="4187548" y="3021207"/>
                <a:ext cx="1100615" cy="1167218"/>
                <a:chOff x="4187548" y="3021207"/>
                <a:chExt cx="1100615" cy="1167218"/>
              </a:xfrm>
            </p:grpSpPr>
            <p:sp>
              <p:nvSpPr>
                <p:cNvPr id="679" name="Google Shape;679;p18"/>
                <p:cNvSpPr txBox="1"/>
                <p:nvPr/>
              </p:nvSpPr>
              <p:spPr>
                <a:xfrm>
                  <a:off x="4861398" y="3712888"/>
                  <a:ext cx="4219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80" name="Google Shape;680;p18"/>
                <p:cNvSpPr txBox="1"/>
                <p:nvPr/>
              </p:nvSpPr>
              <p:spPr>
                <a:xfrm>
                  <a:off x="4866253" y="3021207"/>
                  <a:ext cx="42191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81" name="Google Shape;681;p18"/>
                <p:cNvSpPr txBox="1"/>
                <p:nvPr/>
              </p:nvSpPr>
              <p:spPr>
                <a:xfrm>
                  <a:off x="4192233" y="3391930"/>
                  <a:ext cx="60785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  <p:sp>
              <p:nvSpPr>
                <p:cNvPr id="682" name="Google Shape;682;p18"/>
                <p:cNvSpPr txBox="1"/>
                <p:nvPr/>
              </p:nvSpPr>
              <p:spPr>
                <a:xfrm>
                  <a:off x="4187548" y="3726760"/>
                  <a:ext cx="60785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👤</a:t>
                  </a:r>
                  <a:endParaRPr/>
                </a:p>
              </p:txBody>
            </p:sp>
          </p:grpSp>
          <p:sp>
            <p:nvSpPr>
              <p:cNvPr id="683" name="Google Shape;683;p18"/>
              <p:cNvSpPr txBox="1"/>
              <p:nvPr/>
            </p:nvSpPr>
            <p:spPr>
              <a:xfrm>
                <a:off x="4182325" y="4091093"/>
                <a:ext cx="60785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👤</a:t>
                </a:r>
                <a:endParaRPr/>
              </a:p>
            </p:txBody>
          </p:sp>
        </p:grpSp>
      </p:grpSp>
      <p:sp>
        <p:nvSpPr>
          <p:cNvPr id="684" name="Google Shape;684;p18"/>
          <p:cNvSpPr txBox="1"/>
          <p:nvPr/>
        </p:nvSpPr>
        <p:spPr>
          <a:xfrm>
            <a:off x="6408979" y="2622733"/>
            <a:ext cx="10935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85" name="Google Shape;685;p18"/>
          <p:cNvSpPr/>
          <p:nvPr/>
        </p:nvSpPr>
        <p:spPr>
          <a:xfrm>
            <a:off x="5786346" y="3047031"/>
            <a:ext cx="2258137" cy="1502025"/>
          </a:xfrm>
          <a:prstGeom prst="roundRect">
            <a:avLst>
              <a:gd fmla="val 16667" name="adj"/>
            </a:avLst>
          </a:prstGeom>
          <a:solidFill>
            <a:srgbClr val="66F1FF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8"/>
          <p:cNvSpPr/>
          <p:nvPr/>
        </p:nvSpPr>
        <p:spPr>
          <a:xfrm rot="-224001">
            <a:off x="5574712" y="2805831"/>
            <a:ext cx="817890" cy="102671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8"/>
          <p:cNvSpPr txBox="1"/>
          <p:nvPr/>
        </p:nvSpPr>
        <p:spPr>
          <a:xfrm>
            <a:off x="5734885" y="3094171"/>
            <a:ext cx="2309597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entails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br>
              <a:rPr b="1" baseline="-2500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baseline="-25000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</a:t>
            </a:r>
            <a:r>
              <a:rPr b="1" baseline="-2500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 information,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difference,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quality </a:t>
            </a:r>
            <a:endParaRPr/>
          </a:p>
        </p:txBody>
      </p:sp>
      <p:sp>
        <p:nvSpPr>
          <p:cNvPr id="688" name="Google Shape;688;p18"/>
          <p:cNvSpPr/>
          <p:nvPr/>
        </p:nvSpPr>
        <p:spPr>
          <a:xfrm rot="-2174269">
            <a:off x="3700961" y="3903593"/>
            <a:ext cx="885833" cy="127976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8"/>
          <p:cNvSpPr txBox="1"/>
          <p:nvPr/>
        </p:nvSpPr>
        <p:spPr>
          <a:xfrm>
            <a:off x="1983029" y="409839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90" name="Google Shape;690;p18"/>
          <p:cNvSpPr txBox="1"/>
          <p:nvPr/>
        </p:nvSpPr>
        <p:spPr>
          <a:xfrm>
            <a:off x="2197017" y="3915777"/>
            <a:ext cx="1516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91" name="Google Shape;691;p18"/>
          <p:cNvSpPr/>
          <p:nvPr/>
        </p:nvSpPr>
        <p:spPr>
          <a:xfrm>
            <a:off x="4328312" y="701457"/>
            <a:ext cx="4056520" cy="1464783"/>
          </a:xfrm>
          <a:prstGeom prst="rect">
            <a:avLst/>
          </a:prstGeom>
          <a:solidFill>
            <a:srgbClr val="00A7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8"/>
          <p:cNvSpPr/>
          <p:nvPr/>
        </p:nvSpPr>
        <p:spPr>
          <a:xfrm>
            <a:off x="4478173" y="827599"/>
            <a:ext cx="3724941" cy="1191686"/>
          </a:xfrm>
          <a:prstGeom prst="rect">
            <a:avLst/>
          </a:prstGeom>
          <a:solidFill>
            <a:srgbClr val="B3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8"/>
          <p:cNvSpPr txBox="1"/>
          <p:nvPr/>
        </p:nvSpPr>
        <p:spPr>
          <a:xfrm>
            <a:off x="4443880" y="817640"/>
            <a:ext cx="123303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thanks to:</a:t>
            </a:r>
            <a:endParaRPr/>
          </a:p>
        </p:txBody>
      </p:sp>
      <p:sp>
        <p:nvSpPr>
          <p:cNvPr id="694" name="Google Shape;694;p18"/>
          <p:cNvSpPr txBox="1"/>
          <p:nvPr/>
        </p:nvSpPr>
        <p:spPr>
          <a:xfrm>
            <a:off x="4580478" y="1190902"/>
            <a:ext cx="11272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Lisa Arter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Alessia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Battisti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Sophia Conrad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Lukas Fischer</a:t>
            </a:r>
            <a:endParaRPr/>
          </a:p>
        </p:txBody>
      </p:sp>
      <p:sp>
        <p:nvSpPr>
          <p:cNvPr id="695" name="Google Shape;695;p18"/>
          <p:cNvSpPr txBox="1"/>
          <p:nvPr/>
        </p:nvSpPr>
        <p:spPr>
          <a:xfrm>
            <a:off x="5667705" y="1208576"/>
            <a:ext cx="1252266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Yingqiang Gao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Patrick Haller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Hanna Hubarava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Annette Rios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8"/>
          <p:cNvSpPr txBox="1"/>
          <p:nvPr/>
        </p:nvSpPr>
        <p:spPr>
          <a:xfrm>
            <a:off x="6869203" y="1214992"/>
            <a:ext cx="126669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Anja Ryser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Patricia Scheurer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Chiara Tschirner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Michelle Wastl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9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704" name="Google Shape;704;p1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19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706" name="Google Shape;706;p19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9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708" name="Google Shape;708;p19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709" name="Google Shape;709;p19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710" name="Google Shape;710;p19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711" name="Google Shape;711;p19"/>
          <p:cNvSpPr txBox="1"/>
          <p:nvPr/>
        </p:nvSpPr>
        <p:spPr>
          <a:xfrm>
            <a:off x="2991278" y="2033141"/>
            <a:ext cx="316144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3,037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Needed to convert into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="1" baseline="-25000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1" baseline="-25000"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/>
          <p:nvPr/>
        </p:nvSpPr>
        <p:spPr>
          <a:xfrm>
            <a:off x="198683" y="2166240"/>
            <a:ext cx="1871969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720" name="Google Shape;720;p2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p20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722" name="Google Shape;722;p20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0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724" name="Google Shape;724;p20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725" name="Google Shape;725;p20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726" name="Google Shape;726;p20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727" name="Google Shape;727;p20"/>
          <p:cNvSpPr/>
          <p:nvPr/>
        </p:nvSpPr>
        <p:spPr>
          <a:xfrm>
            <a:off x="1794456" y="714035"/>
            <a:ext cx="6836782" cy="4070650"/>
          </a:xfrm>
          <a:prstGeom prst="rect">
            <a:avLst/>
          </a:prstGeom>
          <a:solidFill>
            <a:srgbClr val="F39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0"/>
          <p:cNvSpPr/>
          <p:nvPr/>
        </p:nvSpPr>
        <p:spPr>
          <a:xfrm>
            <a:off x="1947672" y="823552"/>
            <a:ext cx="6500171" cy="3851616"/>
          </a:xfrm>
          <a:prstGeom prst="rect">
            <a:avLst/>
          </a:prstGeom>
          <a:solidFill>
            <a:srgbClr val="FC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476" y="1313302"/>
            <a:ext cx="5306742" cy="215446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0"/>
          <p:cNvSpPr txBox="1"/>
          <p:nvPr/>
        </p:nvSpPr>
        <p:spPr>
          <a:xfrm>
            <a:off x="4101142" y="853689"/>
            <a:ext cx="21932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/>
          </a:p>
        </p:txBody>
      </p:sp>
      <p:sp>
        <p:nvSpPr>
          <p:cNvPr id="731" name="Google Shape;731;p20"/>
          <p:cNvSpPr txBox="1"/>
          <p:nvPr/>
        </p:nvSpPr>
        <p:spPr>
          <a:xfrm>
            <a:off x="2218893" y="3609802"/>
            <a:ext cx="59879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3,037 pairs annotated separately by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group annotators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simplification experts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group annotation sessions organized by capito Austria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1"/>
          <p:cNvSpPr/>
          <p:nvPr/>
        </p:nvSpPr>
        <p:spPr>
          <a:xfrm>
            <a:off x="198683" y="2166240"/>
            <a:ext cx="1871969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1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740" name="Google Shape;740;p2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21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1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744" name="Google Shape;744;p21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745" name="Google Shape;745;p21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746" name="Google Shape;746;p21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747" name="Google Shape;747;p21"/>
          <p:cNvSpPr/>
          <p:nvPr/>
        </p:nvSpPr>
        <p:spPr>
          <a:xfrm>
            <a:off x="1794456" y="714035"/>
            <a:ext cx="6308144" cy="3178515"/>
          </a:xfrm>
          <a:prstGeom prst="rect">
            <a:avLst/>
          </a:prstGeom>
          <a:solidFill>
            <a:srgbClr val="F39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1947673" y="823552"/>
            <a:ext cx="5989828" cy="2903898"/>
          </a:xfrm>
          <a:prstGeom prst="rect">
            <a:avLst/>
          </a:prstGeom>
          <a:solidFill>
            <a:srgbClr val="FC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1"/>
          <p:cNvSpPr txBox="1"/>
          <p:nvPr/>
        </p:nvSpPr>
        <p:spPr>
          <a:xfrm>
            <a:off x="3201827" y="927076"/>
            <a:ext cx="29225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Annotation Resources</a:t>
            </a:r>
            <a:endParaRPr/>
          </a:p>
        </p:txBody>
      </p:sp>
      <p:pic>
        <p:nvPicPr>
          <p:cNvPr id="750" name="Google Shape;7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5382" y="1547104"/>
            <a:ext cx="3391953" cy="190797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1"/>
          <p:cNvSpPr txBox="1"/>
          <p:nvPr/>
        </p:nvSpPr>
        <p:spPr>
          <a:xfrm>
            <a:off x="2078724" y="1904654"/>
            <a:ext cx="203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Proctor,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 Sheet,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Informed Consent Form,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€€€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Tutorial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2"/>
          <p:cNvSpPr/>
          <p:nvPr/>
        </p:nvSpPr>
        <p:spPr>
          <a:xfrm>
            <a:off x="198683" y="2166240"/>
            <a:ext cx="1871969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760" name="Google Shape;760;p2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1" name="Google Shape;761;p22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762" name="Google Shape;762;p22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2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764" name="Google Shape;764;p22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765" name="Google Shape;765;p22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766" name="Google Shape;766;p22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767" name="Google Shape;767;p22"/>
          <p:cNvSpPr/>
          <p:nvPr/>
        </p:nvSpPr>
        <p:spPr>
          <a:xfrm>
            <a:off x="1794456" y="714035"/>
            <a:ext cx="6836782" cy="4070650"/>
          </a:xfrm>
          <a:prstGeom prst="rect">
            <a:avLst/>
          </a:prstGeom>
          <a:solidFill>
            <a:srgbClr val="F39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2"/>
          <p:cNvSpPr/>
          <p:nvPr/>
        </p:nvSpPr>
        <p:spPr>
          <a:xfrm>
            <a:off x="1947672" y="823552"/>
            <a:ext cx="6500171" cy="3851616"/>
          </a:xfrm>
          <a:prstGeom prst="rect">
            <a:avLst/>
          </a:prstGeom>
          <a:solidFill>
            <a:srgbClr val="FC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2"/>
          <p:cNvSpPr txBox="1"/>
          <p:nvPr/>
        </p:nvSpPr>
        <p:spPr>
          <a:xfrm>
            <a:off x="3843858" y="872206"/>
            <a:ext cx="270779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Annotation Behavior</a:t>
            </a:r>
            <a:endParaRPr/>
          </a:p>
        </p:txBody>
      </p:sp>
      <p:pic>
        <p:nvPicPr>
          <p:cNvPr id="770" name="Google Shape;7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491" y="1340846"/>
            <a:ext cx="5520526" cy="27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2"/>
          <p:cNvSpPr txBox="1"/>
          <p:nvPr/>
        </p:nvSpPr>
        <p:spPr>
          <a:xfrm>
            <a:off x="2745650" y="4283525"/>
            <a:ext cx="493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Issues: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concentrating on one side, misunderstanding task, distracting others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3"/>
          <p:cNvSpPr/>
          <p:nvPr/>
        </p:nvSpPr>
        <p:spPr>
          <a:xfrm>
            <a:off x="198683" y="2166240"/>
            <a:ext cx="1871969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3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780" name="Google Shape;780;p2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23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782" name="Google Shape;782;p23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3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784" name="Google Shape;784;p23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785" name="Google Shape;785;p23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786" name="Google Shape;786;p23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787" name="Google Shape;787;p23"/>
          <p:cNvSpPr/>
          <p:nvPr/>
        </p:nvSpPr>
        <p:spPr>
          <a:xfrm>
            <a:off x="1794456" y="714035"/>
            <a:ext cx="6231944" cy="2845117"/>
          </a:xfrm>
          <a:prstGeom prst="rect">
            <a:avLst/>
          </a:prstGeom>
          <a:solidFill>
            <a:srgbClr val="F39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3"/>
          <p:cNvSpPr/>
          <p:nvPr/>
        </p:nvSpPr>
        <p:spPr>
          <a:xfrm>
            <a:off x="1947672" y="823552"/>
            <a:ext cx="5926327" cy="2611798"/>
          </a:xfrm>
          <a:prstGeom prst="rect">
            <a:avLst/>
          </a:prstGeom>
          <a:solidFill>
            <a:srgbClr val="FC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3"/>
          <p:cNvSpPr txBox="1"/>
          <p:nvPr/>
        </p:nvSpPr>
        <p:spPr>
          <a:xfrm>
            <a:off x="3066555" y="923815"/>
            <a:ext cx="30108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Annotation Agreement</a:t>
            </a:r>
            <a:endParaRPr/>
          </a:p>
        </p:txBody>
      </p:sp>
      <p:pic>
        <p:nvPicPr>
          <p:cNvPr id="790" name="Google Shape;790;p23"/>
          <p:cNvPicPr preferRelativeResize="0"/>
          <p:nvPr/>
        </p:nvPicPr>
        <p:blipFill rotWithShape="1">
          <a:blip r:embed="rId3">
            <a:alphaModFix/>
          </a:blip>
          <a:srcRect b="43422" l="73868" r="0" t="47009"/>
          <a:stretch/>
        </p:blipFill>
        <p:spPr>
          <a:xfrm>
            <a:off x="3727464" y="1686966"/>
            <a:ext cx="804655" cy="1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3"/>
          <p:cNvPicPr preferRelativeResize="0"/>
          <p:nvPr/>
        </p:nvPicPr>
        <p:blipFill rotWithShape="1">
          <a:blip r:embed="rId3">
            <a:alphaModFix/>
          </a:blip>
          <a:srcRect b="93465" l="0" r="26882" t="0"/>
          <a:stretch/>
        </p:blipFill>
        <p:spPr>
          <a:xfrm>
            <a:off x="2126017" y="1446318"/>
            <a:ext cx="1896830" cy="11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3"/>
          <p:cNvPicPr preferRelativeResize="0"/>
          <p:nvPr/>
        </p:nvPicPr>
        <p:blipFill rotWithShape="1">
          <a:blip r:embed="rId3">
            <a:alphaModFix/>
          </a:blip>
          <a:srcRect b="85720" l="66591" r="7168" t="7150"/>
          <a:stretch/>
        </p:blipFill>
        <p:spPr>
          <a:xfrm>
            <a:off x="2251404" y="1553179"/>
            <a:ext cx="660400" cy="1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3"/>
          <p:cNvPicPr preferRelativeResize="0"/>
          <p:nvPr/>
        </p:nvPicPr>
        <p:blipFill rotWithShape="1">
          <a:blip r:embed="rId4">
            <a:alphaModFix/>
          </a:blip>
          <a:srcRect b="91659" l="0" r="12528" t="0"/>
          <a:stretch/>
        </p:blipFill>
        <p:spPr>
          <a:xfrm>
            <a:off x="4793823" y="1435809"/>
            <a:ext cx="1896830" cy="12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3"/>
          <p:cNvPicPr preferRelativeResize="0"/>
          <p:nvPr/>
        </p:nvPicPr>
        <p:blipFill rotWithShape="1">
          <a:blip r:embed="rId4">
            <a:alphaModFix/>
          </a:blip>
          <a:srcRect b="0" l="0" r="0" t="53438"/>
          <a:stretch/>
        </p:blipFill>
        <p:spPr>
          <a:xfrm>
            <a:off x="4785611" y="1673828"/>
            <a:ext cx="2636151" cy="8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3"/>
          <p:cNvPicPr preferRelativeResize="0"/>
          <p:nvPr/>
        </p:nvPicPr>
        <p:blipFill rotWithShape="1">
          <a:blip r:embed="rId4">
            <a:alphaModFix/>
          </a:blip>
          <a:srcRect b="74316" l="0" r="56323" t="16576"/>
          <a:stretch/>
        </p:blipFill>
        <p:spPr>
          <a:xfrm>
            <a:off x="4947449" y="1555948"/>
            <a:ext cx="841031" cy="1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3"/>
          <p:cNvPicPr preferRelativeResize="0"/>
          <p:nvPr/>
        </p:nvPicPr>
        <p:blipFill rotWithShape="1">
          <a:blip r:embed="rId3">
            <a:alphaModFix/>
          </a:blip>
          <a:srcRect b="0" l="36129" r="48404" t="56578"/>
          <a:stretch/>
        </p:blipFill>
        <p:spPr>
          <a:xfrm>
            <a:off x="2627509" y="1952475"/>
            <a:ext cx="476251" cy="8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3"/>
          <p:cNvPicPr preferRelativeResize="0"/>
          <p:nvPr/>
        </p:nvPicPr>
        <p:blipFill rotWithShape="1">
          <a:blip r:embed="rId3">
            <a:alphaModFix/>
          </a:blip>
          <a:srcRect b="0" l="61064" r="24913" t="56579"/>
          <a:stretch/>
        </p:blipFill>
        <p:spPr>
          <a:xfrm>
            <a:off x="3150506" y="1952475"/>
            <a:ext cx="431801" cy="89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3"/>
          <p:cNvPicPr preferRelativeResize="0"/>
          <p:nvPr/>
        </p:nvPicPr>
        <p:blipFill rotWithShape="1">
          <a:blip r:embed="rId3">
            <a:alphaModFix/>
          </a:blip>
          <a:srcRect b="7555" l="85152" r="0" t="56883"/>
          <a:stretch/>
        </p:blipFill>
        <p:spPr>
          <a:xfrm>
            <a:off x="3901191" y="1957157"/>
            <a:ext cx="457200" cy="73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3"/>
          <p:cNvPicPr preferRelativeResize="0"/>
          <p:nvPr/>
        </p:nvPicPr>
        <p:blipFill rotWithShape="1">
          <a:blip r:embed="rId3">
            <a:alphaModFix/>
          </a:blip>
          <a:srcRect b="0" l="11382" r="73358" t="56883"/>
          <a:stretch/>
        </p:blipFill>
        <p:spPr>
          <a:xfrm>
            <a:off x="2111703" y="1952475"/>
            <a:ext cx="469901" cy="8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3"/>
          <p:cNvPicPr preferRelativeResize="0"/>
          <p:nvPr/>
        </p:nvPicPr>
        <p:blipFill rotWithShape="1">
          <a:blip r:embed="rId3">
            <a:alphaModFix/>
          </a:blip>
          <a:srcRect b="43000" l="13526" r="38397" t="47258"/>
          <a:stretch/>
        </p:blipFill>
        <p:spPr>
          <a:xfrm>
            <a:off x="2126017" y="1693316"/>
            <a:ext cx="1480356" cy="2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3"/>
          <p:cNvSpPr txBox="1"/>
          <p:nvPr/>
        </p:nvSpPr>
        <p:spPr>
          <a:xfrm>
            <a:off x="4532119" y="2843736"/>
            <a:ext cx="3111749" cy="430887"/>
          </a:xfrm>
          <a:prstGeom prst="rect">
            <a:avLst/>
          </a:prstGeom>
          <a:noFill/>
          <a:ln cap="flat" cmpd="sng" w="9525">
            <a:solidFill>
              <a:srgbClr val="FB5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group: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little-to-no consistency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 group: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moderate or strong consistency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4"/>
          <p:cNvSpPr/>
          <p:nvPr/>
        </p:nvSpPr>
        <p:spPr>
          <a:xfrm>
            <a:off x="198683" y="2889450"/>
            <a:ext cx="1865067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24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810" name="Google Shape;810;p2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1" name="Google Shape;811;p2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812" name="Google Shape;812;p24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24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814" name="Google Shape;814;p24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815" name="Google Shape;815;p24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4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817" name="Google Shape;817;p24"/>
          <p:cNvSpPr/>
          <p:nvPr/>
        </p:nvSpPr>
        <p:spPr>
          <a:xfrm>
            <a:off x="1794450" y="2106950"/>
            <a:ext cx="2133600" cy="1500900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4"/>
          <p:cNvSpPr txBox="1"/>
          <p:nvPr/>
        </p:nvSpPr>
        <p:spPr>
          <a:xfrm>
            <a:off x="629849" y="3079750"/>
            <a:ext cx="5597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819" name="Google Shape;819;p24"/>
          <p:cNvSpPr/>
          <p:nvPr/>
        </p:nvSpPr>
        <p:spPr>
          <a:xfrm>
            <a:off x="1924825" y="2254050"/>
            <a:ext cx="1865100" cy="124140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4"/>
          <p:cNvSpPr txBox="1"/>
          <p:nvPr/>
        </p:nvSpPr>
        <p:spPr>
          <a:xfrm>
            <a:off x="2292298" y="2388323"/>
            <a:ext cx="11575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21" name="Google Shape;821;p24"/>
          <p:cNvSpPr txBox="1"/>
          <p:nvPr/>
        </p:nvSpPr>
        <p:spPr>
          <a:xfrm>
            <a:off x="2178347" y="2860252"/>
            <a:ext cx="148117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sentence,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simplification,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simplification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bc73e30a6_0_87"/>
          <p:cNvSpPr/>
          <p:nvPr/>
        </p:nvSpPr>
        <p:spPr>
          <a:xfrm>
            <a:off x="1794450" y="2106950"/>
            <a:ext cx="6044100" cy="1500900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35bc73e30a6_0_87"/>
          <p:cNvSpPr/>
          <p:nvPr/>
        </p:nvSpPr>
        <p:spPr>
          <a:xfrm>
            <a:off x="3789925" y="777875"/>
            <a:ext cx="4048500" cy="2829900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35bc73e30a6_0_87"/>
          <p:cNvSpPr/>
          <p:nvPr/>
        </p:nvSpPr>
        <p:spPr>
          <a:xfrm>
            <a:off x="3925725" y="903700"/>
            <a:ext cx="2451900" cy="259170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5bc73e30a6_0_87"/>
          <p:cNvSpPr/>
          <p:nvPr/>
        </p:nvSpPr>
        <p:spPr>
          <a:xfrm>
            <a:off x="198683" y="2889450"/>
            <a:ext cx="18651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35bc73e30a6_0_87"/>
          <p:cNvSpPr/>
          <p:nvPr/>
        </p:nvSpPr>
        <p:spPr>
          <a:xfrm>
            <a:off x="192309" y="1437244"/>
            <a:ext cx="14187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35bc73e30a6_0_87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833" name="Google Shape;833;g35bc73e30a6_0_8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g35bc73e30a6_0_87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835" name="Google Shape;835;g35bc73e30a6_0_87"/>
          <p:cNvSpPr/>
          <p:nvPr/>
        </p:nvSpPr>
        <p:spPr>
          <a:xfrm>
            <a:off x="198683" y="714035"/>
            <a:ext cx="1412400" cy="66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35bc73e30a6_0_87"/>
          <p:cNvSpPr/>
          <p:nvPr/>
        </p:nvSpPr>
        <p:spPr>
          <a:xfrm>
            <a:off x="198681" y="1437244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837" name="Google Shape;837;g35bc73e30a6_0_87"/>
          <p:cNvSpPr/>
          <p:nvPr/>
        </p:nvSpPr>
        <p:spPr>
          <a:xfrm>
            <a:off x="198680" y="216624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838" name="Google Shape;838;g35bc73e30a6_0_87"/>
          <p:cNvSpPr/>
          <p:nvPr/>
        </p:nvSpPr>
        <p:spPr>
          <a:xfrm>
            <a:off x="198679" y="288945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35bc73e30a6_0_87"/>
          <p:cNvSpPr txBox="1"/>
          <p:nvPr/>
        </p:nvSpPr>
        <p:spPr>
          <a:xfrm>
            <a:off x="649035" y="903703"/>
            <a:ext cx="51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840" name="Google Shape;840;g35bc73e30a6_0_87"/>
          <p:cNvSpPr txBox="1"/>
          <p:nvPr/>
        </p:nvSpPr>
        <p:spPr>
          <a:xfrm>
            <a:off x="629849" y="3079750"/>
            <a:ext cx="55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841" name="Google Shape;841;g35bc73e30a6_0_87"/>
          <p:cNvSpPr/>
          <p:nvPr/>
        </p:nvSpPr>
        <p:spPr>
          <a:xfrm>
            <a:off x="1924825" y="2254050"/>
            <a:ext cx="1865100" cy="124140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35bc73e30a6_0_87"/>
          <p:cNvSpPr txBox="1"/>
          <p:nvPr/>
        </p:nvSpPr>
        <p:spPr>
          <a:xfrm>
            <a:off x="2292298" y="2388323"/>
            <a:ext cx="1157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y</a:t>
            </a:r>
            <a:r>
              <a:rPr baseline="-25000" i="1" lang="en-US" sz="1800">
                <a:solidFill>
                  <a:schemeClr val="dk1"/>
                </a:solidFill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43" name="Google Shape;843;g35bc73e30a6_0_87"/>
          <p:cNvSpPr txBox="1"/>
          <p:nvPr/>
        </p:nvSpPr>
        <p:spPr>
          <a:xfrm>
            <a:off x="2178347" y="2860252"/>
            <a:ext cx="14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sentence,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simplification,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simplification</a:t>
            </a:r>
            <a:endParaRPr/>
          </a:p>
        </p:txBody>
      </p:sp>
      <p:cxnSp>
        <p:nvCxnSpPr>
          <p:cNvPr id="844" name="Google Shape;844;g35bc73e30a6_0_87"/>
          <p:cNvCxnSpPr/>
          <p:nvPr/>
        </p:nvCxnSpPr>
        <p:spPr>
          <a:xfrm flipH="1" rot="10800000">
            <a:off x="5515000" y="1118500"/>
            <a:ext cx="600" cy="214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g35bc73e30a6_0_87"/>
          <p:cNvCxnSpPr/>
          <p:nvPr/>
        </p:nvCxnSpPr>
        <p:spPr>
          <a:xfrm flipH="1" rot="10800000">
            <a:off x="4442000" y="1079875"/>
            <a:ext cx="5100" cy="213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g35bc73e30a6_0_87"/>
          <p:cNvSpPr txBox="1"/>
          <p:nvPr/>
        </p:nvSpPr>
        <p:spPr>
          <a:xfrm>
            <a:off x="5631325" y="1099575"/>
            <a:ext cx="3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y</a:t>
            </a:r>
            <a:r>
              <a:rPr baseline="-25000" i="1" lang="en-US" sz="1800">
                <a:solidFill>
                  <a:schemeClr val="dk1"/>
                </a:solidFill>
              </a:rPr>
              <a:t>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7" name="Google Shape;847;g35bc73e30a6_0_87"/>
          <p:cNvSpPr txBox="1"/>
          <p:nvPr/>
        </p:nvSpPr>
        <p:spPr>
          <a:xfrm>
            <a:off x="4549100" y="1099575"/>
            <a:ext cx="4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y</a:t>
            </a:r>
            <a:r>
              <a:rPr baseline="-25000" i="1" lang="en-US" sz="1800">
                <a:solidFill>
                  <a:schemeClr val="dk1"/>
                </a:solidFill>
              </a:rPr>
              <a:t>w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48" name="Google Shape;848;g35bc73e30a6_0_87"/>
          <p:cNvCxnSpPr/>
          <p:nvPr/>
        </p:nvCxnSpPr>
        <p:spPr>
          <a:xfrm flipH="1">
            <a:off x="4340000" y="1330275"/>
            <a:ext cx="2091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g35bc73e30a6_0_87"/>
          <p:cNvCxnSpPr/>
          <p:nvPr/>
        </p:nvCxnSpPr>
        <p:spPr>
          <a:xfrm flipH="1">
            <a:off x="5410750" y="1330275"/>
            <a:ext cx="2091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0" name="Google Shape;850;g35bc73e30a6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5132" y="1972419"/>
            <a:ext cx="560478" cy="5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g35bc73e30a6_0_87"/>
          <p:cNvCxnSpPr/>
          <p:nvPr/>
        </p:nvCxnSpPr>
        <p:spPr>
          <a:xfrm>
            <a:off x="4978975" y="2051575"/>
            <a:ext cx="1800" cy="4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g35bc73e30a6_0_87"/>
          <p:cNvSpPr txBox="1"/>
          <p:nvPr/>
        </p:nvSpPr>
        <p:spPr>
          <a:xfrm>
            <a:off x="4924925" y="2011775"/>
            <a:ext cx="2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x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3" name="Google Shape;853;g35bc73e30a6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3485" y="2040054"/>
            <a:ext cx="409839" cy="405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g35bc73e30a6_0_87"/>
          <p:cNvGrpSpPr/>
          <p:nvPr/>
        </p:nvGrpSpPr>
        <p:grpSpPr>
          <a:xfrm>
            <a:off x="5486410" y="1972419"/>
            <a:ext cx="722125" cy="554075"/>
            <a:chOff x="6112816" y="1447665"/>
            <a:chExt cx="824908" cy="640253"/>
          </a:xfrm>
        </p:grpSpPr>
        <p:pic>
          <p:nvPicPr>
            <p:cNvPr id="855" name="Google Shape;855;g35bc73e30a6_0_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2816" y="1525820"/>
              <a:ext cx="468173" cy="46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g35bc73e30a6_0_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97471" y="1447665"/>
              <a:ext cx="640253" cy="6402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g35bc73e30a6_0_87"/>
          <p:cNvSpPr txBox="1"/>
          <p:nvPr/>
        </p:nvSpPr>
        <p:spPr>
          <a:xfrm>
            <a:off x="6014613" y="2010800"/>
            <a:ext cx="2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8" name="Google Shape;858;g35bc73e30a6_0_87"/>
          <p:cNvSpPr/>
          <p:nvPr/>
        </p:nvSpPr>
        <p:spPr>
          <a:xfrm>
            <a:off x="6490050" y="894850"/>
            <a:ext cx="1223100" cy="259170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g35bc73e30a6_0_87"/>
          <p:cNvCxnSpPr/>
          <p:nvPr/>
        </p:nvCxnSpPr>
        <p:spPr>
          <a:xfrm>
            <a:off x="6075600" y="2051575"/>
            <a:ext cx="1800" cy="4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g35bc73e30a6_0_87"/>
          <p:cNvCxnSpPr/>
          <p:nvPr/>
        </p:nvCxnSpPr>
        <p:spPr>
          <a:xfrm rot="10800000">
            <a:off x="4654150" y="1582825"/>
            <a:ext cx="0" cy="421800"/>
          </a:xfrm>
          <a:prstGeom prst="straightConnector1">
            <a:avLst/>
          </a:prstGeom>
          <a:noFill/>
          <a:ln cap="flat" cmpd="sng" w="19050">
            <a:solidFill>
              <a:srgbClr val="2E7C3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g35bc73e30a6_0_87"/>
          <p:cNvCxnSpPr/>
          <p:nvPr/>
        </p:nvCxnSpPr>
        <p:spPr>
          <a:xfrm>
            <a:off x="5814035" y="2526468"/>
            <a:ext cx="0" cy="4218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2" name="Google Shape;862;g35bc73e30a6_0_87"/>
          <p:cNvSpPr txBox="1"/>
          <p:nvPr/>
        </p:nvSpPr>
        <p:spPr>
          <a:xfrm>
            <a:off x="4636350" y="1634000"/>
            <a:ext cx="6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DPO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3" name="Google Shape;863;g35bc73e30a6_0_87"/>
          <p:cNvSpPr txBox="1"/>
          <p:nvPr/>
        </p:nvSpPr>
        <p:spPr>
          <a:xfrm>
            <a:off x="5800650" y="2473475"/>
            <a:ext cx="6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DPO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64" name="Google Shape;864;g35bc73e30a6_0_87"/>
          <p:cNvCxnSpPr/>
          <p:nvPr/>
        </p:nvCxnSpPr>
        <p:spPr>
          <a:xfrm rot="10800000">
            <a:off x="6698350" y="1079875"/>
            <a:ext cx="0" cy="421800"/>
          </a:xfrm>
          <a:prstGeom prst="straightConnector1">
            <a:avLst/>
          </a:prstGeom>
          <a:noFill/>
          <a:ln cap="flat" cmpd="sng" w="19050">
            <a:solidFill>
              <a:srgbClr val="2E7C3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g35bc73e30a6_0_87"/>
          <p:cNvCxnSpPr/>
          <p:nvPr/>
        </p:nvCxnSpPr>
        <p:spPr>
          <a:xfrm>
            <a:off x="6698510" y="1501668"/>
            <a:ext cx="0" cy="4218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66" name="Google Shape;866;g35bc73e30a6_0_87"/>
          <p:cNvSpPr txBox="1"/>
          <p:nvPr/>
        </p:nvSpPr>
        <p:spPr>
          <a:xfrm>
            <a:off x="6747388" y="1330275"/>
            <a:ext cx="10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“margin”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67" name="Google Shape;867;g35bc73e30a6_0_87"/>
          <p:cNvSpPr txBox="1"/>
          <p:nvPr/>
        </p:nvSpPr>
        <p:spPr>
          <a:xfrm>
            <a:off x="6513426" y="2350325"/>
            <a:ext cx="11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“win” when margin &gt; 0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bc73e30a6_0_42"/>
          <p:cNvSpPr/>
          <p:nvPr/>
        </p:nvSpPr>
        <p:spPr>
          <a:xfrm>
            <a:off x="198683" y="2889450"/>
            <a:ext cx="18651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35bc73e30a6_0_42"/>
          <p:cNvSpPr/>
          <p:nvPr/>
        </p:nvSpPr>
        <p:spPr>
          <a:xfrm>
            <a:off x="192309" y="1437244"/>
            <a:ext cx="14187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35bc73e30a6_0_42"/>
          <p:cNvSpPr txBox="1"/>
          <p:nvPr>
            <p:ph idx="11" type="ftr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876" name="Google Shape;876;g35bc73e30a6_0_4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7" name="Google Shape;877;g35bc73e30a6_0_42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878" name="Google Shape;878;g35bc73e30a6_0_42"/>
          <p:cNvSpPr/>
          <p:nvPr/>
        </p:nvSpPr>
        <p:spPr>
          <a:xfrm>
            <a:off x="198683" y="714035"/>
            <a:ext cx="1412400" cy="66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35bc73e30a6_0_42"/>
          <p:cNvSpPr/>
          <p:nvPr/>
        </p:nvSpPr>
        <p:spPr>
          <a:xfrm>
            <a:off x="198681" y="1437244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880" name="Google Shape;880;g35bc73e30a6_0_42"/>
          <p:cNvSpPr/>
          <p:nvPr/>
        </p:nvSpPr>
        <p:spPr>
          <a:xfrm>
            <a:off x="198680" y="216624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881" name="Google Shape;881;g35bc73e30a6_0_42"/>
          <p:cNvSpPr/>
          <p:nvPr/>
        </p:nvSpPr>
        <p:spPr>
          <a:xfrm>
            <a:off x="198679" y="2889450"/>
            <a:ext cx="1412400" cy="669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35bc73e30a6_0_42"/>
          <p:cNvSpPr txBox="1"/>
          <p:nvPr/>
        </p:nvSpPr>
        <p:spPr>
          <a:xfrm>
            <a:off x="649035" y="903703"/>
            <a:ext cx="51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883" name="Google Shape;883;g35bc73e30a6_0_42"/>
          <p:cNvSpPr/>
          <p:nvPr/>
        </p:nvSpPr>
        <p:spPr>
          <a:xfrm>
            <a:off x="1794457" y="2106947"/>
            <a:ext cx="3833400" cy="1500900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35bc73e30a6_0_42"/>
          <p:cNvSpPr txBox="1"/>
          <p:nvPr/>
        </p:nvSpPr>
        <p:spPr>
          <a:xfrm>
            <a:off x="629849" y="3079750"/>
            <a:ext cx="55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885" name="Google Shape;885;g35bc73e30a6_0_42"/>
          <p:cNvSpPr/>
          <p:nvPr/>
        </p:nvSpPr>
        <p:spPr>
          <a:xfrm>
            <a:off x="1924830" y="2254050"/>
            <a:ext cx="3573000" cy="124140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35bc73e30a6_0_42"/>
          <p:cNvSpPr txBox="1"/>
          <p:nvPr/>
        </p:nvSpPr>
        <p:spPr>
          <a:xfrm>
            <a:off x="2292298" y="2388323"/>
            <a:ext cx="1157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887" name="Google Shape;887;g35bc73e30a6_0_42"/>
          <p:cNvPicPr preferRelativeResize="0"/>
          <p:nvPr/>
        </p:nvPicPr>
        <p:blipFill rotWithShape="1">
          <a:blip r:embed="rId3">
            <a:alphaModFix/>
          </a:blip>
          <a:srcRect b="28006" l="0" r="82297" t="27268"/>
          <a:stretch/>
        </p:blipFill>
        <p:spPr>
          <a:xfrm>
            <a:off x="3679635" y="2425161"/>
            <a:ext cx="1517478" cy="332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8" name="Google Shape;888;g35bc73e30a6_0_42"/>
          <p:cNvCxnSpPr>
            <a:stCxn id="887" idx="2"/>
            <a:endCxn id="889" idx="0"/>
          </p:cNvCxnSpPr>
          <p:nvPr/>
        </p:nvCxnSpPr>
        <p:spPr>
          <a:xfrm flipH="1">
            <a:off x="4286874" y="2757654"/>
            <a:ext cx="151500" cy="28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0" name="Google Shape;890;g35bc73e30a6_0_42"/>
          <p:cNvCxnSpPr>
            <a:endCxn id="891" idx="0"/>
          </p:cNvCxnSpPr>
          <p:nvPr/>
        </p:nvCxnSpPr>
        <p:spPr>
          <a:xfrm>
            <a:off x="4996119" y="2757699"/>
            <a:ext cx="91200" cy="27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89" name="Google Shape;889;g35bc73e30a6_0_42"/>
          <p:cNvSpPr txBox="1"/>
          <p:nvPr/>
        </p:nvSpPr>
        <p:spPr>
          <a:xfrm>
            <a:off x="3788263" y="3042651"/>
            <a:ext cx="99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DPO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post-training</a:t>
            </a:r>
            <a:endParaRPr/>
          </a:p>
        </p:txBody>
      </p:sp>
      <p:sp>
        <p:nvSpPr>
          <p:cNvPr id="891" name="Google Shape;891;g35bc73e30a6_0_42"/>
          <p:cNvSpPr txBox="1"/>
          <p:nvPr/>
        </p:nvSpPr>
        <p:spPr>
          <a:xfrm>
            <a:off x="4775469" y="3033399"/>
            <a:ext cx="62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Pre-DPO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892" name="Google Shape;892;g35bc73e30a6_0_42"/>
          <p:cNvSpPr txBox="1"/>
          <p:nvPr/>
        </p:nvSpPr>
        <p:spPr>
          <a:xfrm>
            <a:off x="2178347" y="2860252"/>
            <a:ext cx="14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sentence,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simplification,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simplification</a:t>
            </a:r>
            <a:endParaRPr/>
          </a:p>
        </p:txBody>
      </p:sp>
      <p:sp>
        <p:nvSpPr>
          <p:cNvPr id="893" name="Google Shape;893;g35bc73e30a6_0_42"/>
          <p:cNvSpPr txBox="1"/>
          <p:nvPr/>
        </p:nvSpPr>
        <p:spPr>
          <a:xfrm>
            <a:off x="506327" y="4788938"/>
            <a:ext cx="222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Rafailov, Rafael, et al. 2024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8" name="Google Shape;138;p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598191" y="2062057"/>
            <a:ext cx="8063525" cy="721217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0030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640906" y="2435535"/>
            <a:ext cx="794761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this sentence: “All happy families are alike; each unhappy family is unhappy in its own way.”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669884" y="2085160"/>
            <a:ext cx="85840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598189" y="3009867"/>
            <a:ext cx="8063525" cy="1118801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0030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669884" y="3039193"/>
            <a:ext cx="231801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ChatGPT Responses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669884" y="3368600"/>
            <a:ext cx="7439513" cy="71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Happy families are alike, but unhappy families are different.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Happy families have similar lives. Unhappy families each have their own struggles.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&lt;many more&gt;</a:t>
            </a:r>
            <a:endParaRPr/>
          </a:p>
        </p:txBody>
      </p:sp>
      <p:sp>
        <p:nvSpPr>
          <p:cNvPr id="145" name="Google Shape;145;p3"/>
          <p:cNvSpPr txBox="1"/>
          <p:nvPr/>
        </p:nvSpPr>
        <p:spPr>
          <a:xfrm>
            <a:off x="1448516" y="1639324"/>
            <a:ext cx="230063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text simplification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645316" y="1288024"/>
            <a:ext cx="7853368" cy="369332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Personalizing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ATS </a:t>
            </a:r>
            <a:r>
              <a:rPr b="1" lang="en-U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for Persons with Cognitive Impairments using DPO</a:t>
            </a:r>
            <a:endParaRPr/>
          </a:p>
        </p:txBody>
      </p:sp>
      <p:sp>
        <p:nvSpPr>
          <p:cNvPr id="147" name="Google Shape;147;p3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5"/>
          <p:cNvSpPr/>
          <p:nvPr/>
        </p:nvSpPr>
        <p:spPr>
          <a:xfrm>
            <a:off x="198683" y="2889450"/>
            <a:ext cx="1865067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5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902" name="Google Shape;902;p2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3" name="Google Shape;903;p25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904" name="Google Shape;904;p25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25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906" name="Google Shape;906;p25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907" name="Google Shape;907;p25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5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909" name="Google Shape;909;p25"/>
          <p:cNvSpPr/>
          <p:nvPr/>
        </p:nvSpPr>
        <p:spPr>
          <a:xfrm>
            <a:off x="1794456" y="1257292"/>
            <a:ext cx="6947523" cy="3153111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25"/>
          <p:cNvSpPr txBox="1"/>
          <p:nvPr/>
        </p:nvSpPr>
        <p:spPr>
          <a:xfrm>
            <a:off x="629849" y="3079750"/>
            <a:ext cx="5597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911" name="Google Shape;911;p25"/>
          <p:cNvSpPr/>
          <p:nvPr/>
        </p:nvSpPr>
        <p:spPr>
          <a:xfrm>
            <a:off x="1924830" y="1437244"/>
            <a:ext cx="6671318" cy="2831270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25"/>
          <p:cNvSpPr txBox="1"/>
          <p:nvPr/>
        </p:nvSpPr>
        <p:spPr>
          <a:xfrm>
            <a:off x="2292298" y="2388323"/>
            <a:ext cx="11575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913" name="Google Shape;913;p25"/>
          <p:cNvPicPr preferRelativeResize="0"/>
          <p:nvPr/>
        </p:nvPicPr>
        <p:blipFill rotWithShape="1">
          <a:blip r:embed="rId3">
            <a:alphaModFix/>
          </a:blip>
          <a:srcRect b="28009" l="0" r="82297" t="27266"/>
          <a:stretch/>
        </p:blipFill>
        <p:spPr>
          <a:xfrm>
            <a:off x="3679635" y="2425161"/>
            <a:ext cx="1517475" cy="332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Google Shape;914;p25"/>
          <p:cNvCxnSpPr>
            <a:stCxn id="913" idx="2"/>
          </p:cNvCxnSpPr>
          <p:nvPr/>
        </p:nvCxnSpPr>
        <p:spPr>
          <a:xfrm flipH="1">
            <a:off x="4286873" y="2757654"/>
            <a:ext cx="151500" cy="28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5" name="Google Shape;915;p25"/>
          <p:cNvCxnSpPr>
            <a:endCxn id="916" idx="0"/>
          </p:cNvCxnSpPr>
          <p:nvPr/>
        </p:nvCxnSpPr>
        <p:spPr>
          <a:xfrm>
            <a:off x="4996054" y="2757699"/>
            <a:ext cx="91200" cy="27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6" name="Google Shape;916;p25"/>
          <p:cNvSpPr txBox="1"/>
          <p:nvPr/>
        </p:nvSpPr>
        <p:spPr>
          <a:xfrm>
            <a:off x="4775469" y="3033399"/>
            <a:ext cx="623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Pre-DPO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917" name="Google Shape;917;p25"/>
          <p:cNvSpPr txBox="1"/>
          <p:nvPr/>
        </p:nvSpPr>
        <p:spPr>
          <a:xfrm>
            <a:off x="2178347" y="2860252"/>
            <a:ext cx="148117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sentence,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simplification,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simplification</a:t>
            </a:r>
            <a:endParaRPr/>
          </a:p>
        </p:txBody>
      </p:sp>
      <p:sp>
        <p:nvSpPr>
          <p:cNvPr id="918" name="Google Shape;918;p25"/>
          <p:cNvSpPr/>
          <p:nvPr/>
        </p:nvSpPr>
        <p:spPr>
          <a:xfrm>
            <a:off x="2018248" y="1571151"/>
            <a:ext cx="6519520" cy="64664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750" y="1619696"/>
            <a:ext cx="6432740" cy="54333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5"/>
          <p:cNvSpPr/>
          <p:nvPr/>
        </p:nvSpPr>
        <p:spPr>
          <a:xfrm>
            <a:off x="5833241" y="1603417"/>
            <a:ext cx="937935" cy="569843"/>
          </a:xfrm>
          <a:prstGeom prst="rect">
            <a:avLst/>
          </a:prstGeom>
          <a:noFill/>
          <a:ln cap="flat" cmpd="sng" w="12700">
            <a:solidFill>
              <a:srgbClr val="007D77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25"/>
          <p:cNvSpPr/>
          <p:nvPr/>
        </p:nvSpPr>
        <p:spPr>
          <a:xfrm>
            <a:off x="7441498" y="1604314"/>
            <a:ext cx="866590" cy="568946"/>
          </a:xfrm>
          <a:prstGeom prst="rect">
            <a:avLst/>
          </a:prstGeom>
          <a:noFill/>
          <a:ln cap="flat" cmpd="sng" w="12700">
            <a:solidFill>
              <a:srgbClr val="EC601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5"/>
          <p:cNvSpPr/>
          <p:nvPr/>
        </p:nvSpPr>
        <p:spPr>
          <a:xfrm>
            <a:off x="5587438" y="2541123"/>
            <a:ext cx="2418641" cy="5961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007D77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25"/>
          <p:cNvSpPr txBox="1"/>
          <p:nvPr/>
        </p:nvSpPr>
        <p:spPr>
          <a:xfrm>
            <a:off x="5649376" y="2598963"/>
            <a:ext cx="230191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larger this fraction gets,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better our model is 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generating responses humans prefer</a:t>
            </a:r>
            <a:endParaRPr/>
          </a:p>
        </p:txBody>
      </p:sp>
      <p:cxnSp>
        <p:nvCxnSpPr>
          <p:cNvPr id="924" name="Google Shape;924;p25"/>
          <p:cNvCxnSpPr>
            <a:stCxn id="920" idx="2"/>
          </p:cNvCxnSpPr>
          <p:nvPr/>
        </p:nvCxnSpPr>
        <p:spPr>
          <a:xfrm>
            <a:off x="6302209" y="2173260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007D7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5" name="Google Shape;925;p25"/>
          <p:cNvSpPr/>
          <p:nvPr/>
        </p:nvSpPr>
        <p:spPr>
          <a:xfrm>
            <a:off x="5588336" y="3219601"/>
            <a:ext cx="2417744" cy="5961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ED611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5"/>
          <p:cNvSpPr txBox="1"/>
          <p:nvPr/>
        </p:nvSpPr>
        <p:spPr>
          <a:xfrm>
            <a:off x="5625413" y="3269289"/>
            <a:ext cx="234359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smaller this fraction gets,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better our model is 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avoiding responses humans disprefer</a:t>
            </a:r>
            <a:endParaRPr/>
          </a:p>
        </p:txBody>
      </p:sp>
      <p:cxnSp>
        <p:nvCxnSpPr>
          <p:cNvPr id="927" name="Google Shape;927;p25"/>
          <p:cNvCxnSpPr/>
          <p:nvPr/>
        </p:nvCxnSpPr>
        <p:spPr>
          <a:xfrm rot="5400000">
            <a:off x="7383573" y="2664363"/>
            <a:ext cx="1230000" cy="247800"/>
          </a:xfrm>
          <a:prstGeom prst="bentConnector3">
            <a:avLst>
              <a:gd fmla="val 100027" name="adj1"/>
            </a:avLst>
          </a:prstGeom>
          <a:noFill/>
          <a:ln cap="flat" cmpd="sng" w="9525">
            <a:solidFill>
              <a:srgbClr val="ED6118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8" name="Google Shape;928;p25"/>
          <p:cNvSpPr txBox="1"/>
          <p:nvPr/>
        </p:nvSpPr>
        <p:spPr>
          <a:xfrm>
            <a:off x="506327" y="4788938"/>
            <a:ext cx="2223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Rafailov, Rafael, et al. 2024</a:t>
            </a:r>
            <a:endParaRPr/>
          </a:p>
        </p:txBody>
      </p:sp>
      <p:sp>
        <p:nvSpPr>
          <p:cNvPr id="929" name="Google Shape;929;p25"/>
          <p:cNvSpPr txBox="1"/>
          <p:nvPr/>
        </p:nvSpPr>
        <p:spPr>
          <a:xfrm>
            <a:off x="3788263" y="3042651"/>
            <a:ext cx="99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DPO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post-training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6"/>
          <p:cNvSpPr/>
          <p:nvPr/>
        </p:nvSpPr>
        <p:spPr>
          <a:xfrm>
            <a:off x="198683" y="2889450"/>
            <a:ext cx="1865067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6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938" name="Google Shape;938;p2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" name="Google Shape;939;p2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940" name="Google Shape;940;p26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6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942" name="Google Shape;942;p26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943" name="Google Shape;943;p26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26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945" name="Google Shape;945;p26"/>
          <p:cNvSpPr/>
          <p:nvPr/>
        </p:nvSpPr>
        <p:spPr>
          <a:xfrm>
            <a:off x="1794456" y="714036"/>
            <a:ext cx="6947523" cy="3696368"/>
          </a:xfrm>
          <a:prstGeom prst="rect">
            <a:avLst/>
          </a:prstGeom>
          <a:solidFill>
            <a:srgbClr val="B51F1F"/>
          </a:solidFill>
          <a:ln cap="flat" cmpd="sng" w="12700">
            <a:solidFill>
              <a:srgbClr val="B51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6"/>
          <p:cNvSpPr txBox="1"/>
          <p:nvPr/>
        </p:nvSpPr>
        <p:spPr>
          <a:xfrm>
            <a:off x="629849" y="3079750"/>
            <a:ext cx="5597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947" name="Google Shape;947;p26"/>
          <p:cNvSpPr/>
          <p:nvPr/>
        </p:nvSpPr>
        <p:spPr>
          <a:xfrm>
            <a:off x="1924830" y="843742"/>
            <a:ext cx="6671318" cy="3424772"/>
          </a:xfrm>
          <a:prstGeom prst="rect">
            <a:avLst/>
          </a:prstGeom>
          <a:solidFill>
            <a:srgbClr val="F6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26"/>
          <p:cNvSpPr txBox="1"/>
          <p:nvPr/>
        </p:nvSpPr>
        <p:spPr>
          <a:xfrm>
            <a:off x="2292298" y="2388323"/>
            <a:ext cx="115752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949" name="Google Shape;949;p26"/>
          <p:cNvPicPr preferRelativeResize="0"/>
          <p:nvPr/>
        </p:nvPicPr>
        <p:blipFill rotWithShape="1">
          <a:blip r:embed="rId3">
            <a:alphaModFix/>
          </a:blip>
          <a:srcRect b="28009" l="0" r="82297" t="27266"/>
          <a:stretch/>
        </p:blipFill>
        <p:spPr>
          <a:xfrm>
            <a:off x="3679635" y="2425161"/>
            <a:ext cx="1517475" cy="332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0" name="Google Shape;950;p26"/>
          <p:cNvCxnSpPr>
            <a:stCxn id="949" idx="2"/>
          </p:cNvCxnSpPr>
          <p:nvPr/>
        </p:nvCxnSpPr>
        <p:spPr>
          <a:xfrm flipH="1">
            <a:off x="4286873" y="2757654"/>
            <a:ext cx="151500" cy="28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1" name="Google Shape;951;p26"/>
          <p:cNvCxnSpPr>
            <a:endCxn id="952" idx="0"/>
          </p:cNvCxnSpPr>
          <p:nvPr/>
        </p:nvCxnSpPr>
        <p:spPr>
          <a:xfrm>
            <a:off x="4996054" y="2757699"/>
            <a:ext cx="91200" cy="27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52" name="Google Shape;952;p26"/>
          <p:cNvSpPr txBox="1"/>
          <p:nvPr/>
        </p:nvSpPr>
        <p:spPr>
          <a:xfrm>
            <a:off x="4775469" y="3033399"/>
            <a:ext cx="623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Pre-DPO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953" name="Google Shape;953;p26"/>
          <p:cNvSpPr txBox="1"/>
          <p:nvPr/>
        </p:nvSpPr>
        <p:spPr>
          <a:xfrm>
            <a:off x="2178347" y="2860252"/>
            <a:ext cx="148117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sentence,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simplification,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simplification</a:t>
            </a:r>
            <a:endParaRPr/>
          </a:p>
        </p:txBody>
      </p:sp>
      <p:sp>
        <p:nvSpPr>
          <p:cNvPr id="954" name="Google Shape;954;p26"/>
          <p:cNvSpPr/>
          <p:nvPr/>
        </p:nvSpPr>
        <p:spPr>
          <a:xfrm>
            <a:off x="2018248" y="1571151"/>
            <a:ext cx="6519520" cy="64664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750" y="1619696"/>
            <a:ext cx="6432740" cy="54333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26"/>
          <p:cNvSpPr/>
          <p:nvPr/>
        </p:nvSpPr>
        <p:spPr>
          <a:xfrm>
            <a:off x="5286895" y="1530317"/>
            <a:ext cx="3117272" cy="743838"/>
          </a:xfrm>
          <a:prstGeom prst="rect">
            <a:avLst/>
          </a:prstGeom>
          <a:noFill/>
          <a:ln cap="flat" cmpd="sng" w="28575">
            <a:solidFill>
              <a:srgbClr val="31FE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6"/>
          <p:cNvSpPr/>
          <p:nvPr/>
        </p:nvSpPr>
        <p:spPr>
          <a:xfrm>
            <a:off x="2178346" y="1047058"/>
            <a:ext cx="3806693" cy="2593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31FE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26"/>
          <p:cNvSpPr txBox="1"/>
          <p:nvPr/>
        </p:nvSpPr>
        <p:spPr>
          <a:xfrm>
            <a:off x="2178346" y="1086336"/>
            <a:ext cx="37716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 rate: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proportion of times this sum is greater than 0</a:t>
            </a:r>
            <a:endParaRPr/>
          </a:p>
        </p:txBody>
      </p:sp>
      <p:cxnSp>
        <p:nvCxnSpPr>
          <p:cNvPr id="959" name="Google Shape;959;p26"/>
          <p:cNvCxnSpPr>
            <a:stCxn id="957" idx="3"/>
          </p:cNvCxnSpPr>
          <p:nvPr/>
        </p:nvCxnSpPr>
        <p:spPr>
          <a:xfrm>
            <a:off x="5985039" y="1176720"/>
            <a:ext cx="388800" cy="353700"/>
          </a:xfrm>
          <a:prstGeom prst="bentConnector3">
            <a:avLst>
              <a:gd fmla="val 98762" name="adj1"/>
            </a:avLst>
          </a:prstGeom>
          <a:noFill/>
          <a:ln cap="flat" cmpd="sng" w="19050">
            <a:solidFill>
              <a:srgbClr val="31FEF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0" name="Google Shape;960;p26"/>
          <p:cNvSpPr txBox="1"/>
          <p:nvPr/>
        </p:nvSpPr>
        <p:spPr>
          <a:xfrm>
            <a:off x="506327" y="4788938"/>
            <a:ext cx="2223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Rafailov, Rafael, et al. 2024</a:t>
            </a:r>
            <a:endParaRPr/>
          </a:p>
        </p:txBody>
      </p:sp>
      <p:sp>
        <p:nvSpPr>
          <p:cNvPr id="961" name="Google Shape;961;p26"/>
          <p:cNvSpPr txBox="1"/>
          <p:nvPr/>
        </p:nvSpPr>
        <p:spPr>
          <a:xfrm>
            <a:off x="3788263" y="3042651"/>
            <a:ext cx="99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DPO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post-training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7"/>
          <p:cNvSpPr/>
          <p:nvPr/>
        </p:nvSpPr>
        <p:spPr>
          <a:xfrm>
            <a:off x="198684" y="2889450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7"/>
          <p:cNvSpPr/>
          <p:nvPr/>
        </p:nvSpPr>
        <p:spPr>
          <a:xfrm>
            <a:off x="192309" y="1437244"/>
            <a:ext cx="1418756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970" name="Google Shape;970;p2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1" name="Google Shape;971;p2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972" name="Google Shape;972;p27"/>
          <p:cNvSpPr/>
          <p:nvPr/>
        </p:nvSpPr>
        <p:spPr>
          <a:xfrm>
            <a:off x="198683" y="714035"/>
            <a:ext cx="1412379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7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974" name="Google Shape;974;p27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975" name="Google Shape;975;p27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976" name="Google Shape;976;p27"/>
          <p:cNvSpPr txBox="1"/>
          <p:nvPr/>
        </p:nvSpPr>
        <p:spPr>
          <a:xfrm>
            <a:off x="629849" y="3079750"/>
            <a:ext cx="55976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977" name="Google Shape;977;p27"/>
          <p:cNvSpPr txBox="1"/>
          <p:nvPr/>
        </p:nvSpPr>
        <p:spPr>
          <a:xfrm>
            <a:off x="3046581" y="3104763"/>
            <a:ext cx="305083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{Disco Llama , Llama, LeoLM Mistral}</a:t>
            </a:r>
            <a:endParaRPr/>
          </a:p>
        </p:txBody>
      </p:sp>
      <p:pic>
        <p:nvPicPr>
          <p:cNvPr id="978" name="Google Shape;978;p27"/>
          <p:cNvPicPr preferRelativeResize="0"/>
          <p:nvPr/>
        </p:nvPicPr>
        <p:blipFill rotWithShape="1">
          <a:blip r:embed="rId3">
            <a:alphaModFix/>
          </a:blip>
          <a:srcRect b="28009" l="0" r="82297" t="27266"/>
          <a:stretch/>
        </p:blipFill>
        <p:spPr>
          <a:xfrm>
            <a:off x="3813262" y="1605848"/>
            <a:ext cx="1517475" cy="332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" name="Google Shape;979;p27"/>
          <p:cNvCxnSpPr>
            <a:stCxn id="978" idx="2"/>
            <a:endCxn id="980" idx="0"/>
          </p:cNvCxnSpPr>
          <p:nvPr/>
        </p:nvCxnSpPr>
        <p:spPr>
          <a:xfrm flipH="1">
            <a:off x="4066500" y="1938341"/>
            <a:ext cx="505500" cy="61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0" name="Google Shape;980;p27"/>
          <p:cNvSpPr txBox="1"/>
          <p:nvPr/>
        </p:nvSpPr>
        <p:spPr>
          <a:xfrm>
            <a:off x="3724140" y="2552379"/>
            <a:ext cx="68448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“DPO …”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27"/>
          <p:cNvSpPr txBox="1"/>
          <p:nvPr/>
        </p:nvSpPr>
        <p:spPr>
          <a:xfrm>
            <a:off x="4911564" y="2549569"/>
            <a:ext cx="64280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“SFT …”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27"/>
          <p:cNvCxnSpPr>
            <a:endCxn id="981" idx="0"/>
          </p:cNvCxnSpPr>
          <p:nvPr/>
        </p:nvCxnSpPr>
        <p:spPr>
          <a:xfrm>
            <a:off x="5074867" y="1938469"/>
            <a:ext cx="158100" cy="6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8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RQ1</a:t>
            </a:r>
            <a:endParaRPr sz="2500"/>
          </a:p>
        </p:txBody>
      </p:sp>
      <p:sp>
        <p:nvSpPr>
          <p:cNvPr id="988" name="Google Shape;988;p2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989" name="Google Shape;989;p2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0" name="Google Shape;990;p28"/>
          <p:cNvSpPr/>
          <p:nvPr/>
        </p:nvSpPr>
        <p:spPr>
          <a:xfrm>
            <a:off x="1409965" y="2136396"/>
            <a:ext cx="6013185" cy="1210054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8"/>
          <p:cNvSpPr txBox="1"/>
          <p:nvPr/>
        </p:nvSpPr>
        <p:spPr>
          <a:xfrm>
            <a:off x="1456533" y="2191577"/>
            <a:ext cx="601318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DPO with all pairs for each preference source (target/expert)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 checkpoints that maximize win rates on a development 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automatic evaluation metrics using DEplain-APA test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8"/>
          <p:cNvSpPr txBox="1"/>
          <p:nvPr/>
        </p:nvSpPr>
        <p:spPr>
          <a:xfrm>
            <a:off x="1911350" y="660525"/>
            <a:ext cx="272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Can DPO improve ATS according to automatic metrics?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9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RQ1</a:t>
            </a:r>
            <a:endParaRPr sz="2500"/>
          </a:p>
        </p:txBody>
      </p:sp>
      <p:sp>
        <p:nvSpPr>
          <p:cNvPr id="998" name="Google Shape;998;p2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999" name="Google Shape;999;p2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29"/>
          <p:cNvSpPr txBox="1"/>
          <p:nvPr/>
        </p:nvSpPr>
        <p:spPr>
          <a:xfrm>
            <a:off x="1911350" y="660525"/>
            <a:ext cx="272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Can DPO improve ATS according to automatic metrics?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001" name="Google Shape;10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766" y="1275120"/>
            <a:ext cx="6425209" cy="289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9"/>
          <p:cNvSpPr/>
          <p:nvPr/>
        </p:nvSpPr>
        <p:spPr>
          <a:xfrm>
            <a:off x="1569640" y="4277708"/>
            <a:ext cx="5413460" cy="715581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9"/>
          <p:cNvSpPr txBox="1"/>
          <p:nvPr/>
        </p:nvSpPr>
        <p:spPr>
          <a:xfrm>
            <a:off x="1485921" y="4277708"/>
            <a:ext cx="5580897" cy="71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Dividends in readability, (frequent) costs in meaning preservation.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 DPO generally performs better than target DPO;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preference consistency may explain the differential.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0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RQ2</a:t>
            </a:r>
            <a:endParaRPr sz="2500"/>
          </a:p>
        </p:txBody>
      </p:sp>
      <p:sp>
        <p:nvSpPr>
          <p:cNvPr id="1009" name="Google Shape;1009;p3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10" name="Google Shape;1010;p3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30"/>
          <p:cNvSpPr/>
          <p:nvPr/>
        </p:nvSpPr>
        <p:spPr>
          <a:xfrm>
            <a:off x="1456533" y="2136396"/>
            <a:ext cx="6093617" cy="1305304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0"/>
          <p:cNvSpPr txBox="1"/>
          <p:nvPr/>
        </p:nvSpPr>
        <p:spPr>
          <a:xfrm>
            <a:off x="1456533" y="2191577"/>
            <a:ext cx="5772734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DPO with 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subsets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all pairs for each preference source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 checkpoints that maximize win rates on a development 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win rates of subset checkpoints to global checkpoints</a:t>
            </a:r>
            <a:endParaRPr/>
          </a:p>
          <a:p>
            <a:pPr indent="-25717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0"/>
          <p:cNvSpPr txBox="1"/>
          <p:nvPr/>
        </p:nvSpPr>
        <p:spPr>
          <a:xfrm>
            <a:off x="1911350" y="642000"/>
            <a:ext cx="33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Which factors affect DPO’s efficacy?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1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RQ2</a:t>
            </a:r>
            <a:endParaRPr sz="2500"/>
          </a:p>
        </p:txBody>
      </p:sp>
      <p:sp>
        <p:nvSpPr>
          <p:cNvPr id="1019" name="Google Shape;1019;p3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20" name="Google Shape;1020;p3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21" name="Google Shape;1021;p31"/>
          <p:cNvGraphicFramePr/>
          <p:nvPr/>
        </p:nvGraphicFramePr>
        <p:xfrm>
          <a:off x="1524000" y="1498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{CEBBB744-3291-48D8-82DA-7C1350DD82A3}</a:tableStyleId>
              </a:tblPr>
              <a:tblGrid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u="none" cap="none" strike="noStrike"/>
                        <a:t>Subset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All pairs (by preference source)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All</a:t>
                      </a:r>
                      <a:r>
                        <a:rPr baseline="-25000" lang="en-US" sz="1350"/>
                        <a:t>=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Pairs with information equality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LLM</a:t>
                      </a:r>
                      <a:r>
                        <a:rPr baseline="-25000" lang="en-US" sz="1350"/>
                        <a:t>=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Pairs generated by the SFT checkpoint being post-trained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max. Intra-AA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Pairs from the 4 target or 2 expert annotators with the highest Intra-AA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max. Inter-AA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Pairs from the 4 target or 2 expert annotators with the highest Inter-AA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All</a:t>
                      </a:r>
                      <a:r>
                        <a:rPr baseline="-25000" i="1" lang="en-US" sz="1350"/>
                        <a:t>ex</a:t>
                      </a:r>
                      <a:r>
                        <a:rPr i="0" lang="en-US" sz="1350"/>
                        <a:t>    max. Intra-AA</a:t>
                      </a:r>
                      <a:r>
                        <a:rPr baseline="-25000" i="1" lang="en-US" sz="1350"/>
                        <a:t>tg</a:t>
                      </a:r>
                      <a:endParaRPr baseline="-25000" sz="13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/>
                        <a:t>All expert pairs for training, max. Intra-AA target pairs for evaluation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022" name="Google Shape;1022;p31"/>
          <p:cNvCxnSpPr/>
          <p:nvPr/>
        </p:nvCxnSpPr>
        <p:spPr>
          <a:xfrm>
            <a:off x="1911351" y="4267200"/>
            <a:ext cx="1904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23" name="Google Shape;1023;p31"/>
          <p:cNvSpPr txBox="1"/>
          <p:nvPr/>
        </p:nvSpPr>
        <p:spPr>
          <a:xfrm>
            <a:off x="1911350" y="642000"/>
            <a:ext cx="33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Which factors affect DPO’s efficacy?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34" y="1530350"/>
            <a:ext cx="7716547" cy="280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32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RQ2</a:t>
            </a:r>
            <a:endParaRPr sz="2500"/>
          </a:p>
        </p:txBody>
      </p:sp>
      <p:sp>
        <p:nvSpPr>
          <p:cNvPr id="1030" name="Google Shape;1030;p3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31" name="Google Shape;1031;p3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2" name="Google Shape;1032;p32"/>
          <p:cNvSpPr txBox="1"/>
          <p:nvPr/>
        </p:nvSpPr>
        <p:spPr>
          <a:xfrm>
            <a:off x="1911350" y="642000"/>
            <a:ext cx="33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Which factors affect DPO’s efficacy?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30" y="1563688"/>
            <a:ext cx="7733919" cy="27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33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RQ2</a:t>
            </a:r>
            <a:endParaRPr sz="2500"/>
          </a:p>
        </p:txBody>
      </p:sp>
      <p:sp>
        <p:nvSpPr>
          <p:cNvPr id="1039" name="Google Shape;1039;p3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40" name="Google Shape;1040;p3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1" name="Google Shape;1041;p33"/>
          <p:cNvSpPr txBox="1"/>
          <p:nvPr/>
        </p:nvSpPr>
        <p:spPr>
          <a:xfrm>
            <a:off x="1911350" y="642000"/>
            <a:ext cx="33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Which factors affect DPO’s efficacy?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4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RQ2</a:t>
            </a:r>
            <a:endParaRPr sz="2500"/>
          </a:p>
        </p:txBody>
      </p:sp>
      <p:sp>
        <p:nvSpPr>
          <p:cNvPr id="1047" name="Google Shape;1047;p3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48" name="Google Shape;1048;p3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9" name="Google Shape;10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75" y="1521292"/>
            <a:ext cx="7588250" cy="191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34"/>
          <p:cNvSpPr/>
          <p:nvPr/>
        </p:nvSpPr>
        <p:spPr>
          <a:xfrm>
            <a:off x="1320812" y="3790611"/>
            <a:ext cx="6451582" cy="622301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4"/>
          <p:cNvSpPr txBox="1"/>
          <p:nvPr/>
        </p:nvSpPr>
        <p:spPr>
          <a:xfrm>
            <a:off x="1276363" y="3844587"/>
            <a:ext cx="654047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Preference consistency has a more positive and reliable impact on win rates than (1) information equity or (2) consistency between ATS source and reference model.</a:t>
            </a:r>
            <a:endParaRPr/>
          </a:p>
        </p:txBody>
      </p:sp>
      <p:sp>
        <p:nvSpPr>
          <p:cNvPr id="1052" name="Google Shape;1052;p34"/>
          <p:cNvSpPr txBox="1"/>
          <p:nvPr/>
        </p:nvSpPr>
        <p:spPr>
          <a:xfrm>
            <a:off x="1911350" y="642000"/>
            <a:ext cx="33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</a:rPr>
              <a:t>Which factors affect DPO’s efficacy?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53" name="Google Shape;153;p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645316" y="1288024"/>
            <a:ext cx="7853368" cy="369332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Personalizing ATS for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Persons with Cognitive Impairments </a:t>
            </a:r>
            <a:r>
              <a:rPr b="1" lang="en-U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using DPO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4270717" y="1639324"/>
            <a:ext cx="152477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target group”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905814" y="2331344"/>
            <a:ext cx="4997003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 </a:t>
            </a:r>
            <a:r>
              <a:rPr b="1" lang="en-US" sz="13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consulted during AI development</a:t>
            </a:r>
            <a:b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chosen for ATS personalization</a:t>
            </a:r>
            <a:b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equipped with proper feedback tools</a:t>
            </a:r>
            <a:endParaRPr/>
          </a:p>
        </p:txBody>
      </p:sp>
      <p:sp>
        <p:nvSpPr>
          <p:cNvPr id="157" name="Google Shape;157;p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5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RQ3</a:t>
            </a:r>
            <a:endParaRPr sz="2500"/>
          </a:p>
        </p:txBody>
      </p:sp>
      <p:sp>
        <p:nvSpPr>
          <p:cNvPr id="1058" name="Google Shape;1058;p3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59" name="Google Shape;1059;p3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0" name="Google Shape;1060;p35"/>
          <p:cNvSpPr txBox="1"/>
          <p:nvPr/>
        </p:nvSpPr>
        <p:spPr>
          <a:xfrm>
            <a:off x="1911351" y="645182"/>
            <a:ext cx="25082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DPO enable group-level personalization of ATS?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1409975" y="2136400"/>
            <a:ext cx="6013200" cy="2080800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1456533" y="2191577"/>
            <a:ext cx="6013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Experiment:</a:t>
            </a:r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DPO with all pairs for each preference source (target/expert)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DEplain-APA test sentences, generate new ATS pairs: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br>
              <a:rPr lang="en-US" sz="1350">
                <a:solidFill>
                  <a:schemeClr val="dk1"/>
                </a:solidFill>
              </a:rPr>
            </a:br>
            <a:br>
              <a:rPr lang="en-US" sz="1350">
                <a:solidFill>
                  <a:schemeClr val="dk1"/>
                </a:solidFill>
              </a:rPr>
            </a:b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Libre Franklin"/>
              <a:buAutoNum type="arabicPeriod" startAt="3"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Ask humans to indicate their preferences for the new ATS pairs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DPO supremacy: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proportion of preferences for DPO inference</a:t>
            </a:r>
            <a:endParaRPr/>
          </a:p>
        </p:txBody>
      </p:sp>
      <p:sp>
        <p:nvSpPr>
          <p:cNvPr id="1063" name="Google Shape;1063;p35"/>
          <p:cNvSpPr txBox="1"/>
          <p:nvPr/>
        </p:nvSpPr>
        <p:spPr>
          <a:xfrm>
            <a:off x="3667325" y="3153725"/>
            <a:ext cx="14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(x, y</a:t>
            </a:r>
            <a:r>
              <a:rPr baseline="-25000" lang="en-US" sz="1800">
                <a:solidFill>
                  <a:schemeClr val="dk1"/>
                </a:solidFill>
              </a:rPr>
              <a:t>SFT</a:t>
            </a:r>
            <a:r>
              <a:rPr lang="en-US" sz="1800">
                <a:solidFill>
                  <a:schemeClr val="dk1"/>
                </a:solidFill>
              </a:rPr>
              <a:t>, y</a:t>
            </a:r>
            <a:r>
              <a:rPr baseline="-25000" lang="en-US" sz="1800">
                <a:solidFill>
                  <a:schemeClr val="dk1"/>
                </a:solidFill>
              </a:rPr>
              <a:t>DPO</a:t>
            </a:r>
            <a:r>
              <a:rPr lang="en-US" sz="1800">
                <a:solidFill>
                  <a:schemeClr val="dk1"/>
                </a:solidFill>
              </a:rPr>
              <a:t>)</a:t>
            </a:r>
            <a:endParaRPr baseline="-25000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6"/>
          <p:cNvSpPr/>
          <p:nvPr/>
        </p:nvSpPr>
        <p:spPr>
          <a:xfrm>
            <a:off x="2269769" y="4074508"/>
            <a:ext cx="4013200" cy="715581"/>
          </a:xfrm>
          <a:prstGeom prst="roundRect">
            <a:avLst>
              <a:gd fmla="val 16667" name="adj"/>
            </a:avLst>
          </a:prstGeom>
          <a:solidFill>
            <a:srgbClr val="FDC8CA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6"/>
          <p:cNvSpPr txBox="1"/>
          <p:nvPr>
            <p:ph type="title"/>
          </p:nvPr>
        </p:nvSpPr>
        <p:spPr>
          <a:xfrm>
            <a:off x="916783" y="508001"/>
            <a:ext cx="994568" cy="66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180000" spcFirstLastPara="1" rIns="7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2500"/>
              <a:t>RQ3</a:t>
            </a:r>
            <a:endParaRPr sz="2500"/>
          </a:p>
        </p:txBody>
      </p:sp>
      <p:sp>
        <p:nvSpPr>
          <p:cNvPr id="1070" name="Google Shape;1070;p3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71" name="Google Shape;1071;p3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2" name="Google Shape;1072;p36"/>
          <p:cNvSpPr txBox="1"/>
          <p:nvPr/>
        </p:nvSpPr>
        <p:spPr>
          <a:xfrm>
            <a:off x="1911351" y="645182"/>
            <a:ext cx="25082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DPO enable group-level personalization of ATS?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12" y="1305582"/>
            <a:ext cx="6378575" cy="21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36"/>
          <p:cNvSpPr txBox="1"/>
          <p:nvPr/>
        </p:nvSpPr>
        <p:spPr>
          <a:xfrm>
            <a:off x="1230312" y="3417279"/>
            <a:ext cx="258275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DPO supremacy with ea02 data excluded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 DPO supremacy with ea02 data included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(group-level binomial tests with majority voting)</a:t>
            </a:r>
            <a:endParaRPr/>
          </a:p>
        </p:txBody>
      </p:sp>
      <p:sp>
        <p:nvSpPr>
          <p:cNvPr id="1075" name="Google Shape;1075;p36"/>
          <p:cNvSpPr txBox="1"/>
          <p:nvPr/>
        </p:nvSpPr>
        <p:spPr>
          <a:xfrm>
            <a:off x="1485921" y="4178382"/>
            <a:ext cx="558089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DPO can enable group-level personalization.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Outcomes are sensitive to preference consistency.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081" name="Google Shape;1081;p37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Create an alternative SFT dataset with (1) complex sentences above the B1 level and (2) entailment among all simplifications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Explore forgoing SFT</a:t>
            </a:r>
            <a:endParaRPr/>
          </a:p>
        </p:txBody>
      </p:sp>
      <p:sp>
        <p:nvSpPr>
          <p:cNvPr id="1082" name="Google Shape;1082;p3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83" name="Google Shape;1083;p3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37"/>
          <p:cNvSpPr txBox="1"/>
          <p:nvPr/>
        </p:nvSpPr>
        <p:spPr>
          <a:xfrm>
            <a:off x="399568" y="956016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Limitation: </a:t>
            </a:r>
            <a:b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DEplain-APA</a:t>
            </a:r>
            <a:endParaRPr b="1" i="0"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85" name="Google Shape;1085;p37"/>
          <p:cNvSpPr/>
          <p:nvPr/>
        </p:nvSpPr>
        <p:spPr>
          <a:xfrm>
            <a:off x="567775" y="2859350"/>
            <a:ext cx="3507300" cy="73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7"/>
          <p:cNvSpPr txBox="1"/>
          <p:nvPr/>
        </p:nvSpPr>
        <p:spPr>
          <a:xfrm>
            <a:off x="815575" y="2881450"/>
            <a:ext cx="297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‘Es gibt aber große Unterschiede.’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But there are big differences)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1087" name="Google Shape;1087;p37"/>
          <p:cNvSpPr txBox="1"/>
          <p:nvPr/>
        </p:nvSpPr>
        <p:spPr>
          <a:xfrm>
            <a:off x="567775" y="3229900"/>
            <a:ext cx="36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‘Nicht in jedem Vanille-Eis ist gleich viel Luft drin.’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(en: Not every vanilla ice cream contains the same amount of air.)</a:t>
            </a:r>
            <a:endParaRPr i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8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093" name="Google Shape;1093;p38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Create ATS pairs (rather than simplifications) directly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Use larger language models to generate inferences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Develop new HCI solutions for the target group </a:t>
            </a:r>
            <a:endParaRPr/>
          </a:p>
        </p:txBody>
      </p:sp>
      <p:sp>
        <p:nvSpPr>
          <p:cNvPr id="1094" name="Google Shape;1094;p3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095" name="Google Shape;1095;p3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6" name="Google Shape;1096;p38"/>
          <p:cNvSpPr txBox="1"/>
          <p:nvPr/>
        </p:nvSpPr>
        <p:spPr>
          <a:xfrm>
            <a:off x="399568" y="956016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Limitation: </a:t>
            </a:r>
            <a:b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Pair quality &amp; presentation</a:t>
            </a:r>
            <a:endParaRPr b="1" i="0"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97" name="Google Shape;10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418" y="2846905"/>
            <a:ext cx="3862070" cy="94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/>
          <p:nvPr/>
        </p:nvSpPr>
        <p:spPr>
          <a:xfrm>
            <a:off x="854238" y="2488834"/>
            <a:ext cx="3149700" cy="1688700"/>
          </a:xfrm>
          <a:prstGeom prst="rect">
            <a:avLst/>
          </a:prstGeom>
          <a:solidFill>
            <a:srgbClr val="676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39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104" name="Google Shape;1104;p39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Investigate alternative preference alignment methods with this project’s dataset (HF4ATS)</a:t>
            </a:r>
            <a:br>
              <a:rPr lang="en-US"/>
            </a:b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•"/>
            </a:pPr>
            <a:r>
              <a:rPr lang="en-US"/>
              <a:t>Continue integrating target groups into the development process</a:t>
            </a:r>
            <a:endParaRPr/>
          </a:p>
        </p:txBody>
      </p:sp>
      <p:sp>
        <p:nvSpPr>
          <p:cNvPr id="1105" name="Google Shape;1105;p3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06" name="Google Shape;1106;p3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39"/>
          <p:cNvSpPr txBox="1"/>
          <p:nvPr/>
        </p:nvSpPr>
        <p:spPr>
          <a:xfrm>
            <a:off x="399568" y="956016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b="1" i="0" lang="en-US" sz="2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(Possible) Limitation:</a:t>
            </a:r>
            <a: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br>
              <a:rPr b="1" i="0" lang="en-US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DPO</a:t>
            </a:r>
            <a:endParaRPr b="1" i="0" sz="3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8" name="Google Shape;1108;p39"/>
          <p:cNvSpPr txBox="1"/>
          <p:nvPr/>
        </p:nvSpPr>
        <p:spPr>
          <a:xfrm>
            <a:off x="1211163" y="3715593"/>
            <a:ext cx="858000" cy="300000"/>
          </a:xfrm>
          <a:prstGeom prst="rect">
            <a:avLst/>
          </a:prstGeom>
          <a:solidFill>
            <a:srgbClr val="2E7C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like this</a:t>
            </a:r>
            <a:endParaRPr/>
          </a:p>
        </p:txBody>
      </p:sp>
      <p:sp>
        <p:nvSpPr>
          <p:cNvPr id="1109" name="Google Shape;1109;p39"/>
          <p:cNvSpPr txBox="1"/>
          <p:nvPr/>
        </p:nvSpPr>
        <p:spPr>
          <a:xfrm>
            <a:off x="2395903" y="3715593"/>
            <a:ext cx="1281000" cy="300000"/>
          </a:xfrm>
          <a:prstGeom prst="rect">
            <a:avLst/>
          </a:prstGeom>
          <a:solidFill>
            <a:srgbClr val="2E7C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don’t like this</a:t>
            </a:r>
            <a:endParaRPr/>
          </a:p>
        </p:txBody>
      </p:sp>
      <p:sp>
        <p:nvSpPr>
          <p:cNvPr id="1110" name="Google Shape;1110;p39"/>
          <p:cNvSpPr txBox="1"/>
          <p:nvPr/>
        </p:nvSpPr>
        <p:spPr>
          <a:xfrm>
            <a:off x="956170" y="2597215"/>
            <a:ext cx="293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HF4ATS means human feedback for automatic text simplification.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 </a:t>
            </a:r>
            <a:endParaRPr/>
          </a:p>
        </p:txBody>
      </p:sp>
      <p:sp>
        <p:nvSpPr>
          <p:cNvPr id="1116" name="Google Shape;1116;p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2"/>
          <p:cNvSpPr txBox="1"/>
          <p:nvPr/>
        </p:nvSpPr>
        <p:spPr>
          <a:xfrm>
            <a:off x="656145" y="2349177"/>
            <a:ext cx="794761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Simplify this sentence: “All happy families are alike; each unhappy family is unhappy in its own way.”</a:t>
            </a:r>
            <a:endParaRPr/>
          </a:p>
        </p:txBody>
      </p:sp>
      <p:sp>
        <p:nvSpPr>
          <p:cNvPr id="1118" name="Google Shape;1118;p2"/>
          <p:cNvSpPr txBox="1"/>
          <p:nvPr>
            <p:ph type="title"/>
          </p:nvPr>
        </p:nvSpPr>
        <p:spPr>
          <a:xfrm>
            <a:off x="904875" y="131025"/>
            <a:ext cx="45816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1119" name="Google Shape;11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400" y="435976"/>
            <a:ext cx="3562459" cy="6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22" y="3006525"/>
            <a:ext cx="2125150" cy="1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2"/>
          <p:cNvPicPr preferRelativeResize="0"/>
          <p:nvPr/>
        </p:nvPicPr>
        <p:blipFill rotWithShape="1">
          <a:blip r:embed="rId5">
            <a:alphaModFix/>
          </a:blip>
          <a:srcRect b="25399" l="0" r="0" t="6103"/>
          <a:stretch/>
        </p:blipFill>
        <p:spPr>
          <a:xfrm>
            <a:off x="4414788" y="1109000"/>
            <a:ext cx="1298674" cy="1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750" y="1109000"/>
            <a:ext cx="1330775" cy="1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2"/>
          <p:cNvPicPr preferRelativeResize="0"/>
          <p:nvPr/>
        </p:nvPicPr>
        <p:blipFill rotWithShape="1">
          <a:blip r:embed="rId7">
            <a:alphaModFix/>
          </a:blip>
          <a:srcRect b="37077" l="19951" r="20687" t="2594"/>
          <a:stretch/>
        </p:blipFill>
        <p:spPr>
          <a:xfrm>
            <a:off x="4382663" y="2884325"/>
            <a:ext cx="1330775" cy="135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600" y="3833822"/>
            <a:ext cx="10668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3738" y="4002697"/>
            <a:ext cx="25241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2"/>
          <p:cNvPicPr preferRelativeResize="0"/>
          <p:nvPr/>
        </p:nvPicPr>
        <p:blipFill rotWithShape="1">
          <a:blip r:embed="rId10">
            <a:alphaModFix/>
          </a:blip>
          <a:srcRect b="29223" l="13138" r="21850" t="4163"/>
          <a:stretch/>
        </p:blipFill>
        <p:spPr>
          <a:xfrm>
            <a:off x="5939813" y="2884325"/>
            <a:ext cx="1298650" cy="13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2"/>
          <p:cNvSpPr txBox="1"/>
          <p:nvPr/>
        </p:nvSpPr>
        <p:spPr>
          <a:xfrm>
            <a:off x="4480775" y="2373900"/>
            <a:ext cx="12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Prof. Sarah Ebling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28" name="Google Shape;1128;p2"/>
          <p:cNvSpPr txBox="1"/>
          <p:nvPr/>
        </p:nvSpPr>
        <p:spPr>
          <a:xfrm>
            <a:off x="5939788" y="2373900"/>
            <a:ext cx="12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Dr. Yingqiang Gao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29" name="Google Shape;1129;p2"/>
          <p:cNvSpPr txBox="1"/>
          <p:nvPr/>
        </p:nvSpPr>
        <p:spPr>
          <a:xfrm>
            <a:off x="4594775" y="2640650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Luisa Carrer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30" name="Google Shape;1130;p2"/>
          <p:cNvSpPr txBox="1"/>
          <p:nvPr/>
        </p:nvSpPr>
        <p:spPr>
          <a:xfrm>
            <a:off x="6055750" y="2640650"/>
            <a:ext cx="10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David Froehlich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31" name="Google Shape;113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7430" y="1164176"/>
            <a:ext cx="1215351" cy="17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37" name="Google Shape;1137;p4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8" name="Google Shape;1138;p41"/>
          <p:cNvSpPr txBox="1"/>
          <p:nvPr/>
        </p:nvSpPr>
        <p:spPr>
          <a:xfrm>
            <a:off x="931270" y="733348"/>
            <a:ext cx="20249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139" name="Google Shape;1139;p41"/>
          <p:cNvSpPr txBox="1"/>
          <p:nvPr/>
        </p:nvSpPr>
        <p:spPr>
          <a:xfrm>
            <a:off x="931270" y="1545370"/>
            <a:ext cx="699128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Rafailov, Rafael, et al. ”Direct preference optimization: Your language model is secretly a reward model.” Advances in Neural Information Processing Systems 36 (2024).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45" name="Google Shape;1145;p4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6" name="Google Shape;1146;p42"/>
          <p:cNvSpPr txBox="1"/>
          <p:nvPr/>
        </p:nvSpPr>
        <p:spPr>
          <a:xfrm>
            <a:off x="3639693" y="2130385"/>
            <a:ext cx="16850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52" name="Google Shape;1152;p4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3" name="Google Shape;11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71" y="1180760"/>
            <a:ext cx="7973786" cy="82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71" y="2200201"/>
            <a:ext cx="7847467" cy="74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82" y="3151177"/>
            <a:ext cx="5370036" cy="78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61" name="Google Shape;1161;p4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2" name="Google Shape;11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21" y="884153"/>
            <a:ext cx="7919357" cy="337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63" name="Google Shape;163;p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916704" y="1210751"/>
            <a:ext cx="7310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DPO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645316" y="1288024"/>
            <a:ext cx="7853368" cy="369332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627480" y="1684464"/>
            <a:ext cx="245451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preference optimization</a:t>
            </a:r>
            <a:endParaRPr/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94" y="2513545"/>
            <a:ext cx="4267264" cy="14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5395031" y="4199938"/>
            <a:ext cx="319638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DPO </a:t>
            </a: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removes the external reward model!</a:t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029" y="2422183"/>
            <a:ext cx="3528392" cy="1739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506327" y="4788938"/>
            <a:ext cx="22239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Rafailov, Rafael, et al. 2024</a:t>
            </a:r>
            <a:endParaRPr/>
          </a:p>
        </p:txBody>
      </p:sp>
      <p:sp>
        <p:nvSpPr>
          <p:cNvPr id="171" name="Google Shape;171;p5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68" name="Google Shape;1168;p4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9" name="Google Shape;11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21" y="884153"/>
            <a:ext cx="7919357" cy="337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75" name="Google Shape;1175;p4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6" name="Google Shape;11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966" y="1850498"/>
            <a:ext cx="3486272" cy="144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735" y="622335"/>
            <a:ext cx="4655922" cy="400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83" name="Google Shape;1183;p4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4" name="Google Shape;11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428" y="358815"/>
            <a:ext cx="7419143" cy="378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339" y="4274642"/>
            <a:ext cx="2105319" cy="60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191" name="Google Shape;1191;p4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2" name="Google Shape;11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14" y="952817"/>
            <a:ext cx="3462310" cy="2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86" y="1228761"/>
            <a:ext cx="3605347" cy="34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541777"/>
            <a:ext cx="3486271" cy="102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00" name="Google Shape;1200;p4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1" name="Google Shape;1201;p49"/>
          <p:cNvPicPr preferRelativeResize="0"/>
          <p:nvPr/>
        </p:nvPicPr>
        <p:blipFill rotWithShape="1">
          <a:blip r:embed="rId3">
            <a:alphaModFix/>
          </a:blip>
          <a:srcRect b="22539" l="0" r="0" t="0"/>
          <a:stretch/>
        </p:blipFill>
        <p:spPr>
          <a:xfrm>
            <a:off x="2130315" y="135938"/>
            <a:ext cx="4883369" cy="487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07" name="Google Shape;1207;p5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8" name="Google Shape;12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04" y="195263"/>
            <a:ext cx="4839792" cy="488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14" name="Google Shape;1214;p5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5" name="Google Shape;12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281" y="736085"/>
            <a:ext cx="6849431" cy="10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8939" y="1857714"/>
            <a:ext cx="5106113" cy="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754" y="2790055"/>
            <a:ext cx="8678486" cy="115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8287" y="3970081"/>
            <a:ext cx="2867425" cy="92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24" name="Google Shape;1224;p5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5" name="Google Shape;12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135" y="1201470"/>
            <a:ext cx="7745730" cy="29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31" name="Google Shape;1231;p5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2" name="Google Shape;12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603" y="741126"/>
            <a:ext cx="7132794" cy="366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38" name="Google Shape;1238;p5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9" name="Google Shape;12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53" y="453390"/>
            <a:ext cx="6620294" cy="423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77" name="Google Shape;177;p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916704" y="1210751"/>
            <a:ext cx="7310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DPO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1341790" y="3062812"/>
            <a:ext cx="64604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human preferences to make an LLM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 text in a way more suitable for the target group.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45316" y="1288024"/>
            <a:ext cx="7853368" cy="369332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DPO</a:t>
            </a:r>
            <a:endParaRPr/>
          </a:p>
        </p:txBody>
      </p:sp>
      <p:cxnSp>
        <p:nvCxnSpPr>
          <p:cNvPr id="181" name="Google Shape;181;p6"/>
          <p:cNvCxnSpPr/>
          <p:nvPr/>
        </p:nvCxnSpPr>
        <p:spPr>
          <a:xfrm>
            <a:off x="4572000" y="1953296"/>
            <a:ext cx="0" cy="98887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" name="Google Shape;182;p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45" name="Google Shape;1245;p5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6" name="Google Shape;12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108" y="245016"/>
            <a:ext cx="5697784" cy="465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52" name="Google Shape;1252;p5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3" name="Google Shape;12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398" y="101742"/>
            <a:ext cx="6461203" cy="494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59" name="Google Shape;1259;p5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0" name="Google Shape;12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344" y="114118"/>
            <a:ext cx="5977312" cy="491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66" name="Google Shape;1266;p5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7" name="Google Shape;12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891" y="61741"/>
            <a:ext cx="6562218" cy="502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73" name="Google Shape;1273;p5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4" name="Google Shape;12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013" y="133820"/>
            <a:ext cx="4635973" cy="487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80" name="Google Shape;1280;p6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1" name="Google Shape;128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848" y="81290"/>
            <a:ext cx="4852303" cy="498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87" name="Google Shape;1287;p6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8" name="Google Shape;12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" y="1217706"/>
            <a:ext cx="7269480" cy="280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6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294" name="Google Shape;1294;p6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5" name="Google Shape;12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325" y="525779"/>
            <a:ext cx="3249067" cy="429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41202"/>
            <a:ext cx="4191000" cy="168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917" y="2849880"/>
            <a:ext cx="4203084" cy="174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03" name="Google Shape;1303;p6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4" name="Google Shape;13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65" y="1191978"/>
            <a:ext cx="7951470" cy="137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" y="2944393"/>
            <a:ext cx="8858250" cy="116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11" name="Google Shape;1311;p6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2" name="Google Shape;13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496" y="1206391"/>
            <a:ext cx="4887007" cy="92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18" y="2906148"/>
            <a:ext cx="8122920" cy="92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88" name="Google Shape;188;p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7"/>
          <p:cNvSpPr/>
          <p:nvPr/>
        </p:nvSpPr>
        <p:spPr>
          <a:xfrm>
            <a:off x="3191812" y="1963322"/>
            <a:ext cx="2760372" cy="467932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2969642" y="3206596"/>
            <a:ext cx="320472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factors affect DPO’s efficacy?</a:t>
            </a:r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2310804" y="3794988"/>
            <a:ext cx="452239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DPO enable group-level personalization of ATS?</a:t>
            </a:r>
            <a:endParaRPr/>
          </a:p>
        </p:txBody>
      </p:sp>
      <p:sp>
        <p:nvSpPr>
          <p:cNvPr id="192" name="Google Shape;192;p7"/>
          <p:cNvSpPr txBox="1"/>
          <p:nvPr/>
        </p:nvSpPr>
        <p:spPr>
          <a:xfrm>
            <a:off x="2310802" y="2618204"/>
            <a:ext cx="475322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DPO improve ATS according to automatic metrics?</a:t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3191814" y="4339292"/>
            <a:ext cx="2760372" cy="149973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Motivation &amp; RQs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645316" y="1288024"/>
            <a:ext cx="7853368" cy="369332"/>
          </a:xfrm>
          <a:prstGeom prst="rect">
            <a:avLst/>
          </a:prstGeom>
          <a:solidFill>
            <a:srgbClr val="DBD8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Personalizing ATS for Persons with Cognitive Impairments using DPO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19" name="Google Shape;1319;p6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0" name="Google Shape;132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95" y="1067375"/>
            <a:ext cx="8309610" cy="30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26" name="Google Shape;1326;p6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7" name="Google Shape;132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076" y="676129"/>
            <a:ext cx="5353848" cy="379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33" name="Google Shape;1333;p6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4" name="Google Shape;13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95" y="1067375"/>
            <a:ext cx="8309610" cy="30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40" name="Google Shape;1340;p6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1" name="Google Shape;134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67" y="276676"/>
            <a:ext cx="7555466" cy="459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6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47" name="Google Shape;1347;p6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8" name="Google Shape;134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680" y="183738"/>
            <a:ext cx="7008639" cy="477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54" name="Google Shape;1354;p7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5" name="Google Shape;135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910" y="741824"/>
            <a:ext cx="7536180" cy="36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61" name="Google Shape;1361;p7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2" name="Google Shape;136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550" y="459932"/>
            <a:ext cx="7838899" cy="42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68" name="Google Shape;1368;p7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9" name="Google Shape;136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" y="722538"/>
            <a:ext cx="8397240" cy="36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1375" name="Google Shape;1375;p7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6" name="Google Shape;137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873" y="388866"/>
            <a:ext cx="7482254" cy="436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202" name="Google Shape;202;p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8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198683" y="714035"/>
            <a:ext cx="1412383" cy="66970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Kaede Johnson</a:t>
            </a:r>
            <a:endParaRPr/>
          </a:p>
        </p:txBody>
      </p:sp>
      <p:sp>
        <p:nvSpPr>
          <p:cNvPr id="214" name="Google Shape;214;p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9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198683" y="714035"/>
            <a:ext cx="2202072" cy="663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1B19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98681" y="1437244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0046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Creation</a:t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98680" y="216624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66402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 Annotation</a:t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98679" y="2889450"/>
            <a:ext cx="1412383" cy="669702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C0D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DPO</a:t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1794457" y="714035"/>
            <a:ext cx="6066654" cy="284511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906073" y="791043"/>
            <a:ext cx="2557895" cy="2648193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43" y="1189319"/>
            <a:ext cx="1072753" cy="107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262" y="1199272"/>
            <a:ext cx="640253" cy="64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8396" y="2479834"/>
            <a:ext cx="581584" cy="58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4068" y="2043966"/>
            <a:ext cx="1108037" cy="11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0650" y="1588296"/>
            <a:ext cx="615739" cy="61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619" y="2099582"/>
            <a:ext cx="640253" cy="64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2598554" y="885911"/>
            <a:ext cx="10679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/>
          </a:p>
        </p:txBody>
      </p:sp>
      <p:sp>
        <p:nvSpPr>
          <p:cNvPr id="229" name="Google Shape;229;p9"/>
          <p:cNvSpPr txBox="1"/>
          <p:nvPr/>
        </p:nvSpPr>
        <p:spPr>
          <a:xfrm>
            <a:off x="1978692" y="2933912"/>
            <a:ext cx="24446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7-8B Params, </a:t>
            </a:r>
            <a:r>
              <a:rPr b="1" lang="en-US" sz="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Instruct, </a:t>
            </a:r>
            <a:r>
              <a:rPr b="1" lang="en-US" sz="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2626659" y="2571750"/>
            <a:ext cx="385482" cy="385847"/>
          </a:xfrm>
          <a:prstGeom prst="noSmoking">
            <a:avLst>
              <a:gd fmla="val 18750" name="adj"/>
            </a:avLst>
          </a:prstGeom>
          <a:solidFill>
            <a:srgbClr val="DBD8D4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602777" y="791043"/>
            <a:ext cx="3116697" cy="2648193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12700">
            <a:solidFill>
              <a:srgbClr val="5F020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5533326" y="885911"/>
            <a:ext cx="12250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Prompts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649035" y="903703"/>
            <a:ext cx="5116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</a:t>
            </a:r>
            <a:endParaRPr/>
          </a:p>
        </p:txBody>
      </p:sp>
      <p:sp>
        <p:nvSpPr>
          <p:cNvPr id="234" name="Google Shape;234;p9"/>
          <p:cNvSpPr txBox="1"/>
          <p:nvPr/>
        </p:nvSpPr>
        <p:spPr>
          <a:xfrm>
            <a:off x="4661767" y="1277975"/>
            <a:ext cx="299901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Mention target group,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Leichte Sprache,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simplification approaches.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Mostly zero-shot, some one-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two-shot.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with expert at ZHAW.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total (8 used again in DPO)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2989947" y="1365810"/>
            <a:ext cx="125226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“Disco Llama”</a:t>
            </a:r>
            <a:endParaRPr/>
          </a:p>
        </p:txBody>
      </p:sp>
      <p:sp>
        <p:nvSpPr>
          <p:cNvPr id="236" name="Google Shape;236;p9"/>
          <p:cNvSpPr txBox="1"/>
          <p:nvPr/>
        </p:nvSpPr>
        <p:spPr>
          <a:xfrm>
            <a:off x="3201003" y="1769744"/>
            <a:ext cx="77136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“Llama”</a:t>
            </a:r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2959703" y="2262072"/>
            <a:ext cx="138691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“LeoLM Mistral”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3163546" y="2610822"/>
            <a:ext cx="80983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“Mistral”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2019-04-02T06:24:35Z</dcterms:created>
  <dc:creator>Utilisateur Microsoft Office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